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3"/>
  </p:notesMasterIdLst>
  <p:sldIdLst>
    <p:sldId id="256" r:id="rId2"/>
    <p:sldId id="257" r:id="rId3"/>
    <p:sldId id="258" r:id="rId4"/>
    <p:sldId id="283" r:id="rId5"/>
    <p:sldId id="266" r:id="rId6"/>
    <p:sldId id="284" r:id="rId7"/>
    <p:sldId id="259" r:id="rId8"/>
    <p:sldId id="260" r:id="rId9"/>
    <p:sldId id="268" r:id="rId10"/>
    <p:sldId id="269" r:id="rId11"/>
    <p:sldId id="261" r:id="rId12"/>
    <p:sldId id="270" r:id="rId13"/>
    <p:sldId id="275" r:id="rId14"/>
    <p:sldId id="279" r:id="rId15"/>
    <p:sldId id="277" r:id="rId16"/>
    <p:sldId id="280" r:id="rId17"/>
    <p:sldId id="281" r:id="rId18"/>
    <p:sldId id="282" r:id="rId19"/>
    <p:sldId id="262" r:id="rId20"/>
    <p:sldId id="274" r:id="rId21"/>
    <p:sldId id="273" r:id="rId22"/>
    <p:sldId id="263" r:id="rId23"/>
    <p:sldId id="285" r:id="rId24"/>
    <p:sldId id="286" r:id="rId25"/>
    <p:sldId id="287" r:id="rId26"/>
    <p:sldId id="288" r:id="rId27"/>
    <p:sldId id="289" r:id="rId28"/>
    <p:sldId id="290" r:id="rId29"/>
    <p:sldId id="291" r:id="rId30"/>
    <p:sldId id="264" r:id="rId31"/>
    <p:sldId id="265" r:id="rId32"/>
  </p:sldIdLst>
  <p:sldSz cx="9144000" cy="5143500" type="screen16x9"/>
  <p:notesSz cx="6858000" cy="9144000"/>
  <p:embeddedFontLst>
    <p:embeddedFont>
      <p:font typeface="Trebuchet MS" pitchFamily="34" charset="0"/>
      <p:regular r:id="rId34"/>
      <p:bold r:id="rId35"/>
      <p:italic r:id="rId36"/>
      <p:boldItalic r:id="rId37"/>
    </p:embeddedFont>
    <p:embeddedFont>
      <p:font typeface="Montserrat" charset="0"/>
      <p:regular r:id="rId38"/>
      <p:bold r:id="rId39"/>
      <p:italic r:id="rId40"/>
      <p:boldItalic r:id="rId41"/>
    </p:embeddedFont>
    <p:embeddedFont>
      <p:font typeface="Montserrat SemiBold" charset="0"/>
      <p:regular r:id="rId42"/>
      <p:bold r:id="rId43"/>
      <p:italic r:id="rId44"/>
      <p:boldItalic r:id="rId45"/>
    </p:embeddedFont>
    <p:embeddedFont>
      <p:font typeface="Calibri"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59" autoAdjust="0"/>
  </p:normalViewPr>
  <p:slideViewPr>
    <p:cSldViewPr snapToGrid="0">
      <p:cViewPr>
        <p:scale>
          <a:sx n="80" d="100"/>
          <a:sy n="80" d="100"/>
        </p:scale>
        <p:origin x="-1002"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 xmlns:p14="http://schemas.microsoft.com/office/powerpoint/2010/main" val="774513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716c57d0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 name="Google Shape;62;g1716c57d0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16c57d09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1716c57d09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smtClean="0"/>
              <a:t>Steps performed</a:t>
            </a:r>
            <a:r>
              <a:rPr lang="en-IN" baseline="0" dirty="0" smtClean="0"/>
              <a:t> to Insert the given data into the SQL Server is as follows:-</a:t>
            </a:r>
          </a:p>
          <a:p>
            <a:pPr marL="0" lvl="0" indent="0" algn="l" rtl="0">
              <a:lnSpc>
                <a:spcPct val="100000"/>
              </a:lnSpc>
              <a:spcBef>
                <a:spcPts val="0"/>
              </a:spcBef>
              <a:spcAft>
                <a:spcPts val="0"/>
              </a:spcAft>
              <a:buSzPts val="1100"/>
              <a:buNone/>
            </a:pPr>
            <a:endParaRPr lang="en-IN" baseline="0" dirty="0" smtClean="0"/>
          </a:p>
          <a:p>
            <a:pPr marL="228600" lvl="0" indent="-228600" algn="l" rtl="0">
              <a:lnSpc>
                <a:spcPct val="100000"/>
              </a:lnSpc>
              <a:spcBef>
                <a:spcPts val="0"/>
              </a:spcBef>
              <a:spcAft>
                <a:spcPts val="0"/>
              </a:spcAft>
              <a:buSzPts val="1100"/>
              <a:buAutoNum type="arabicPeriod"/>
            </a:pPr>
            <a:r>
              <a:rPr lang="en-IN" baseline="0" dirty="0" smtClean="0"/>
              <a:t>A database “</a:t>
            </a:r>
            <a:r>
              <a:rPr lang="en-IN" baseline="0" dirty="0" err="1" smtClean="0"/>
              <a:t>Capstone_Project</a:t>
            </a:r>
            <a:r>
              <a:rPr lang="en-IN" baseline="0" dirty="0" smtClean="0"/>
              <a:t>” created using SQL Query Create Database </a:t>
            </a:r>
            <a:r>
              <a:rPr lang="en-IN" baseline="0" dirty="0" err="1" smtClean="0"/>
              <a:t>Capstone_Project</a:t>
            </a:r>
            <a:r>
              <a:rPr lang="en-IN" baseline="0" dirty="0" smtClean="0"/>
              <a:t> where the given data is to be stored.</a:t>
            </a:r>
          </a:p>
          <a:p>
            <a:pPr marL="228600" lvl="0" indent="-228600" algn="l" rtl="0">
              <a:lnSpc>
                <a:spcPct val="100000"/>
              </a:lnSpc>
              <a:spcBef>
                <a:spcPts val="0"/>
              </a:spcBef>
              <a:spcAft>
                <a:spcPts val="0"/>
              </a:spcAft>
              <a:buSzPts val="1100"/>
              <a:buAutoNum type="arabicPeriod"/>
            </a:pPr>
            <a:r>
              <a:rPr lang="en-IN" baseline="0" dirty="0" smtClean="0"/>
              <a:t>Right Click on “</a:t>
            </a:r>
            <a:r>
              <a:rPr lang="en-IN" baseline="0" dirty="0" err="1" smtClean="0"/>
              <a:t>Capstone_Project</a:t>
            </a:r>
            <a:r>
              <a:rPr lang="en-IN" baseline="0" dirty="0" smtClean="0"/>
              <a:t>” database by expending the ‘Databases’ option. Then Go to ‘Task’ and click “Import Data” to import the given excel file.</a:t>
            </a:r>
          </a:p>
          <a:p>
            <a:pPr marL="228600" lvl="0" indent="-228600" algn="l" rtl="0">
              <a:lnSpc>
                <a:spcPct val="100000"/>
              </a:lnSpc>
              <a:spcBef>
                <a:spcPts val="0"/>
              </a:spcBef>
              <a:spcAft>
                <a:spcPts val="0"/>
              </a:spcAft>
              <a:buSzPts val="1100"/>
              <a:buAutoNum type="arabicPeriod"/>
            </a:pPr>
            <a:r>
              <a:rPr lang="en-IN" baseline="0" dirty="0" smtClean="0"/>
              <a:t>A dialogue box to choose a data source open where Select data source as Microsoft Excel.</a:t>
            </a:r>
          </a:p>
          <a:p>
            <a:pPr marL="228600" lvl="0" indent="-228600" algn="l" rtl="0">
              <a:lnSpc>
                <a:spcPct val="100000"/>
              </a:lnSpc>
              <a:spcBef>
                <a:spcPts val="0"/>
              </a:spcBef>
              <a:spcAft>
                <a:spcPts val="0"/>
              </a:spcAft>
              <a:buSzPts val="1100"/>
              <a:buAutoNum type="arabicPeriod"/>
            </a:pPr>
            <a:r>
              <a:rPr lang="en-IN" baseline="0" dirty="0" smtClean="0"/>
              <a:t>Browse the Excel file “Western Countries Financial Data” and then click Next.</a:t>
            </a:r>
          </a:p>
          <a:p>
            <a:pPr marL="228600" lvl="0" indent="-228600" algn="l" rtl="0">
              <a:lnSpc>
                <a:spcPct val="100000"/>
              </a:lnSpc>
              <a:spcBef>
                <a:spcPts val="0"/>
              </a:spcBef>
              <a:spcAft>
                <a:spcPts val="0"/>
              </a:spcAft>
              <a:buSzPts val="1100"/>
              <a:buAutoNum type="arabicPeriod"/>
            </a:pPr>
            <a:r>
              <a:rPr lang="en-IN" baseline="0" dirty="0" smtClean="0"/>
              <a:t>In next dialogue box, Select Destination as ‘Microsoft OLE DB Provider for SQL Server’. Check the Server name, Authentication and Database and Select accordingly. Then click next.</a:t>
            </a:r>
          </a:p>
          <a:p>
            <a:pPr marL="228600" lvl="0" indent="-228600" algn="l" rtl="0">
              <a:lnSpc>
                <a:spcPct val="100000"/>
              </a:lnSpc>
              <a:spcBef>
                <a:spcPts val="0"/>
              </a:spcBef>
              <a:spcAft>
                <a:spcPts val="0"/>
              </a:spcAft>
              <a:buSzPts val="1100"/>
              <a:buAutoNum type="arabicPeriod"/>
            </a:pPr>
            <a:r>
              <a:rPr lang="en-IN" baseline="0" dirty="0" smtClean="0"/>
              <a:t>Select the available option as needed. Here “Copy data from one or more tables or views” is selected. Then Click next.</a:t>
            </a:r>
          </a:p>
          <a:p>
            <a:pPr marL="228600" lvl="0" indent="-228600" algn="l" rtl="0">
              <a:lnSpc>
                <a:spcPct val="100000"/>
              </a:lnSpc>
              <a:spcBef>
                <a:spcPts val="0"/>
              </a:spcBef>
              <a:spcAft>
                <a:spcPts val="0"/>
              </a:spcAft>
              <a:buSzPts val="1100"/>
              <a:buAutoNum type="arabicPeriod"/>
            </a:pPr>
            <a:r>
              <a:rPr lang="en-IN" baseline="0" dirty="0" smtClean="0"/>
              <a:t>Here you have the option to select source tables and views. You may check &amp; define the data type/parameters by click on ‘Edit Mappings’. You may also Preview the data. Then Click next to Save and Run Package. Click next and then click Finish. </a:t>
            </a:r>
          </a:p>
          <a:p>
            <a:pPr marL="228600" lvl="0" indent="-228600" algn="l" rtl="0">
              <a:lnSpc>
                <a:spcPct val="100000"/>
              </a:lnSpc>
              <a:spcBef>
                <a:spcPts val="0"/>
              </a:spcBef>
              <a:spcAft>
                <a:spcPts val="0"/>
              </a:spcAft>
              <a:buSzPts val="1100"/>
              <a:buAutoNum type="arabicPeriod"/>
            </a:pPr>
            <a:r>
              <a:rPr lang="en-IN" baseline="0" dirty="0" smtClean="0"/>
              <a:t>After successful execution, Success message may be seen. You may find the table/views available in the excel file under the Table option available in ‘Capastone_Project’ Database.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16c57d0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716c57d096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smtClean="0"/>
              <a:t>Steps performed</a:t>
            </a:r>
            <a:r>
              <a:rPr lang="en-IN" baseline="0" dirty="0" smtClean="0"/>
              <a:t> to Import the data from the SQL database to Power BI is as follows:-</a:t>
            </a:r>
          </a:p>
          <a:p>
            <a:pPr marL="0" lvl="0" indent="0" algn="l" rtl="0">
              <a:lnSpc>
                <a:spcPct val="100000"/>
              </a:lnSpc>
              <a:spcBef>
                <a:spcPts val="0"/>
              </a:spcBef>
              <a:spcAft>
                <a:spcPts val="0"/>
              </a:spcAft>
              <a:buSzPts val="1100"/>
              <a:buNone/>
            </a:pPr>
            <a:endParaRPr lang="en-IN" baseline="0" dirty="0" smtClean="0"/>
          </a:p>
          <a:p>
            <a:pPr marL="228600" lvl="0" indent="-228600" algn="l" rtl="0">
              <a:lnSpc>
                <a:spcPct val="100000"/>
              </a:lnSpc>
              <a:spcBef>
                <a:spcPts val="0"/>
              </a:spcBef>
              <a:spcAft>
                <a:spcPts val="0"/>
              </a:spcAft>
              <a:buSzPts val="1100"/>
              <a:buAutoNum type="arabicPeriod"/>
            </a:pPr>
            <a:r>
              <a:rPr lang="en-IN" baseline="0" dirty="0" smtClean="0"/>
              <a:t>Click ‘Import data from SQL Server’ or ‘Get Data’ and then Select ‘SQL Server’.</a:t>
            </a:r>
          </a:p>
          <a:p>
            <a:pPr marL="228600" lvl="0" indent="-228600" algn="l" rtl="0">
              <a:lnSpc>
                <a:spcPct val="100000"/>
              </a:lnSpc>
              <a:spcBef>
                <a:spcPts val="0"/>
              </a:spcBef>
              <a:spcAft>
                <a:spcPts val="0"/>
              </a:spcAft>
              <a:buSzPts val="1100"/>
              <a:buAutoNum type="arabicPeriod"/>
            </a:pPr>
            <a:r>
              <a:rPr lang="en-IN" baseline="0" dirty="0" smtClean="0"/>
              <a:t>Enter the details of server and Database (optional) from where the data is to be imported after opening of the ‘SQL Server database’ dialogue box. Then Opt for either ‘Import’ or ‘Direct Query’ as required under Data Connectivity mode and then click Ok and then connect.</a:t>
            </a:r>
          </a:p>
          <a:p>
            <a:pPr marL="228600" lvl="0" indent="-228600" algn="l" rtl="0">
              <a:lnSpc>
                <a:spcPct val="100000"/>
              </a:lnSpc>
              <a:spcBef>
                <a:spcPts val="0"/>
              </a:spcBef>
              <a:spcAft>
                <a:spcPts val="0"/>
              </a:spcAft>
              <a:buSzPts val="1100"/>
              <a:buAutoNum type="arabicPeriod"/>
            </a:pPr>
            <a:r>
              <a:rPr lang="en-IN" baseline="0" dirty="0" smtClean="0"/>
              <a:t>Dialogue box ‘Navigator’ is opened. Here, select the required table from the selected database to further load the data into </a:t>
            </a:r>
            <a:r>
              <a:rPr lang="en-IN" baseline="0" dirty="0" err="1" smtClean="0"/>
              <a:t>PowerBI</a:t>
            </a:r>
            <a:r>
              <a:rPr lang="en-IN" baseline="0" dirty="0" smtClean="0"/>
              <a:t>.</a:t>
            </a:r>
          </a:p>
          <a:p>
            <a:pPr marL="228600" lvl="0" indent="-228600" algn="l" rtl="0">
              <a:lnSpc>
                <a:spcPct val="100000"/>
              </a:lnSpc>
              <a:spcBef>
                <a:spcPts val="0"/>
              </a:spcBef>
              <a:spcAft>
                <a:spcPts val="0"/>
              </a:spcAft>
              <a:buSzPts val="1100"/>
              <a:buAutoNum type="arabicPeriod"/>
            </a:pPr>
            <a:r>
              <a:rPr lang="en-IN" baseline="0" dirty="0" smtClean="0"/>
              <a:t>Preview of Data is available here. Click ‘Load’ to import the data (if data transformation is needed then click on ‘Transform Data’ otherwise click load to proceed ahead).</a:t>
            </a:r>
          </a:p>
          <a:p>
            <a:pPr marL="228600" lvl="0" indent="-228600" algn="l" rtl="0">
              <a:lnSpc>
                <a:spcPct val="100000"/>
              </a:lnSpc>
              <a:spcBef>
                <a:spcPts val="0"/>
              </a:spcBef>
              <a:spcAft>
                <a:spcPts val="0"/>
              </a:spcAft>
              <a:buSzPts val="1100"/>
              <a:buAutoNum type="arabicPeriod"/>
            </a:pPr>
            <a:r>
              <a:rPr lang="en-IN" baseline="0" dirty="0" smtClean="0"/>
              <a:t>After successful loading of data, a pop up will be there that …rows loaded with a green tick.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16c57d0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716c57d096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16c57d0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716c57d096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716c57d096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716c57d096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716c57d09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1716c57d096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716c57d09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1716c57d096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716c57d09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1716c57d096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16c57d09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1716c57d09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16c57d09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1716c57d09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3"/>
            <a:ext cx="7772400" cy="1102519"/>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00DFBC5-7262-4B17-A645-4B45D646FD48}"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0DFBC5-7262-4B17-A645-4B45D646FD48}"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0DFBC5-7262-4B17-A645-4B45D646FD48}"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0DFBC5-7262-4B17-A645-4B45D646FD48}"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0DFBC5-7262-4B17-A645-4B45D646FD48}" type="datetimeFigureOut">
              <a:rPr lang="en-IN" smtClean="0"/>
              <a:pPr/>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00DFBC5-7262-4B17-A645-4B45D646FD48}" type="datetimeFigureOut">
              <a:rPr lang="en-IN" smtClean="0"/>
              <a:pPr/>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00DFBC5-7262-4B17-A645-4B45D646FD48}" type="datetimeFigureOut">
              <a:rPr lang="en-IN" smtClean="0"/>
              <a:pPr/>
              <a:t>04-10-2023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00DFBC5-7262-4B17-A645-4B45D646FD48}" type="datetimeFigureOut">
              <a:rPr lang="en-IN" smtClean="0"/>
              <a:pPr/>
              <a:t>04-10-2023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0DFBC5-7262-4B17-A645-4B45D646FD48}" type="datetimeFigureOut">
              <a:rPr lang="en-IN" smtClean="0"/>
              <a:pPr/>
              <a:t>04-10-2023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04787"/>
            <a:ext cx="3008313" cy="871538"/>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0479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0DFBC5-7262-4B17-A645-4B45D646FD48}" type="datetimeFigureOut">
              <a:rPr lang="en-IN" smtClean="0"/>
              <a:pPr/>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7"/>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0DFBC5-7262-4B17-A645-4B45D646FD48}" type="datetimeFigureOut">
              <a:rPr lang="en-IN" smtClean="0"/>
              <a:pPr/>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00DFBC5-7262-4B17-A645-4B45D646FD48}" type="datetimeFigureOut">
              <a:rPr lang="en-IN" smtClean="0"/>
              <a:pPr/>
              <a:t>04-10-2023</a:t>
            </a:fld>
            <a:endParaRPr lang="en-IN"/>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package" Target="../embeddings/Microsoft_Office_Excel_Worksheet1.xls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312735" y="304800"/>
            <a:ext cx="5019285" cy="45339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457200" marR="0" lvl="0" indent="-317500" algn="l" rtl="0">
              <a:lnSpc>
                <a:spcPct val="100000"/>
              </a:lnSpc>
              <a:spcBef>
                <a:spcPts val="0"/>
              </a:spcBef>
              <a:spcAft>
                <a:spcPts val="0"/>
              </a:spcAft>
              <a:buSzPts val="1400"/>
              <a:buChar char="-"/>
            </a:pPr>
            <a:r>
              <a:rPr lang="en" b="1" dirty="0">
                <a:effectLst>
                  <a:outerShdw blurRad="38100" dist="38100" dir="2700000" algn="tl">
                    <a:srgbClr val="000000">
                      <a:alpha val="43137"/>
                    </a:srgbClr>
                  </a:outerShdw>
                </a:effectLst>
                <a:latin typeface="Times New Roman" pitchFamily="18" charset="0"/>
                <a:cs typeface="Times New Roman" pitchFamily="18" charset="0"/>
              </a:rPr>
              <a:t>By </a:t>
            </a:r>
            <a:r>
              <a:rPr lang="en" b="1" dirty="0" smtClean="0">
                <a:effectLst>
                  <a:outerShdw blurRad="38100" dist="38100" dir="2700000" algn="tl">
                    <a:srgbClr val="000000">
                      <a:alpha val="43137"/>
                    </a:srgbClr>
                  </a:outerShdw>
                </a:effectLst>
                <a:latin typeface="Times New Roman" pitchFamily="18" charset="0"/>
                <a:cs typeface="Times New Roman" pitchFamily="18" charset="0"/>
              </a:rPr>
              <a:t>GAURAV KUMAR</a:t>
            </a:r>
            <a:endParaRPr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5" name="Google Shape;65;p15"/>
          <p:cNvSpPr txBox="1"/>
          <p:nvPr/>
        </p:nvSpPr>
        <p:spPr>
          <a:xfrm>
            <a:off x="399324" y="1471351"/>
            <a:ext cx="4861445"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Montserrat"/>
              <a:buNone/>
            </a:pPr>
            <a:r>
              <a:rPr lang="en" sz="2400" b="1" dirty="0">
                <a:effectLst>
                  <a:outerShdw blurRad="38100" dist="38100" dir="2700000" algn="tl">
                    <a:srgbClr val="000000">
                      <a:alpha val="43137"/>
                    </a:srgbClr>
                  </a:outerShdw>
                </a:effectLst>
                <a:latin typeface="Trebuchet MS" pitchFamily="34" charset="0"/>
                <a:ea typeface="Montserrat"/>
                <a:cs typeface="Montserrat"/>
                <a:sym typeface="Montserrat"/>
              </a:rPr>
              <a:t>Business Analyst Career Program - Capstone Project</a:t>
            </a:r>
            <a:endParaRPr sz="600" b="0" i="0" u="none" strike="noStrike" cap="none" dirty="0">
              <a:solidFill>
                <a:srgbClr val="000000"/>
              </a:solidFill>
              <a:effectLst>
                <a:outerShdw blurRad="38100" dist="38100" dir="2700000" algn="tl">
                  <a:srgbClr val="000000">
                    <a:alpha val="43137"/>
                  </a:srgbClr>
                </a:outerShdw>
              </a:effectLst>
              <a:latin typeface="Trebuchet MS" pitchFamily="34" charset="0"/>
              <a:sym typeface="Arial"/>
            </a:endParaRPr>
          </a:p>
        </p:txBody>
      </p:sp>
      <p:sp>
        <p:nvSpPr>
          <p:cNvPr id="66" name="Google Shape;66;p15"/>
          <p:cNvSpPr txBox="1"/>
          <p:nvPr/>
        </p:nvSpPr>
        <p:spPr>
          <a:xfrm>
            <a:off x="312737" y="1528762"/>
            <a:ext cx="55500" cy="758700"/>
          </a:xfrm>
          <a:prstGeom prst="rect">
            <a:avLst/>
          </a:prstGeom>
          <a:solidFill>
            <a:srgbClr val="04A5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7" name="Google Shape;67;p15"/>
          <p:cNvSpPr txBox="1">
            <a:spLocks noGrp="1"/>
          </p:cNvSpPr>
          <p:nvPr>
            <p:ph type="sldNum" sz="quarter" idx="12"/>
          </p:nvPr>
        </p:nvSpPr>
        <p:spPr>
          <a:prstGeom prst="rect">
            <a:avLst/>
          </a:prstGeom>
          <a:noFill/>
          <a:ln>
            <a:noFill/>
          </a:ln>
        </p:spPr>
        <p:txBody>
          <a:bodyPr spcFirstLastPara="1" wrap="square" lIns="91425" tIns="91425" rIns="91425" bIns="91425" anchor="ctr" anchorCtr="0">
            <a:normAutofit fontScale="55000" lnSpcReduction="20000"/>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a:t>
            </a:fld>
            <a:endParaRPr dirty="0"/>
          </a:p>
        </p:txBody>
      </p:sp>
      <p:pic>
        <p:nvPicPr>
          <p:cNvPr id="68" name="Google Shape;68;p15"/>
          <p:cNvPicPr preferRelativeResize="0"/>
          <p:nvPr/>
        </p:nvPicPr>
        <p:blipFill>
          <a:blip r:embed="rId3">
            <a:alphaModFix/>
          </a:blip>
          <a:stretch>
            <a:fillRect/>
          </a:stretch>
        </p:blipFill>
        <p:spPr>
          <a:xfrm>
            <a:off x="5608233" y="1376352"/>
            <a:ext cx="3018901" cy="301889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 name="Google Shape;93;p19"/>
          <p:cNvSpPr txBox="1">
            <a:spLocks/>
          </p:cNvSpPr>
          <p:nvPr/>
        </p:nvSpPr>
        <p:spPr>
          <a:xfrm>
            <a:off x="154235" y="746327"/>
            <a:ext cx="3448774" cy="3443536"/>
          </a:xfrm>
          <a:prstGeom prst="rect">
            <a:avLst/>
          </a:prstGeom>
          <a:noFill/>
          <a:ln>
            <a:noFill/>
          </a:ln>
        </p:spPr>
        <p:txBody>
          <a:bodyPr spcFirstLastPara="1" vert="horz" wrap="square" lIns="91425" tIns="91425" rIns="91425" bIns="91425" rtlCol="0" anchor="t" anchorCtr="0">
            <a:noAutofit/>
          </a:bodyPr>
          <a:lstStyle/>
          <a:p>
            <a:pPr marL="265113" marR="0" lvl="0" indent="-265113" algn="just" defTabSz="914400" rtl="0" eaLnBrk="1" fontAlgn="auto" latinLnBrk="0" hangingPunct="1">
              <a:lnSpc>
                <a:spcPct val="100000"/>
              </a:lnSpc>
              <a:spcBef>
                <a:spcPts val="0"/>
              </a:spcBef>
              <a:spcAft>
                <a:spcPts val="0"/>
              </a:spcAft>
              <a:buClrTx/>
              <a:buSzPts val="1800"/>
              <a:buFont typeface="Wingdings" pitchFamily="2" charset="2"/>
              <a:buChar char="Ø"/>
              <a:tabLst/>
              <a:defRPr/>
            </a:pPr>
            <a:r>
              <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rPr>
              <a:t>Here, Product-wise</a:t>
            </a:r>
            <a:r>
              <a:rPr kumimoji="0" lang="en-IN" sz="1600" b="0" i="0" u="none" strike="noStrike" kern="1200" cap="none" spc="0" normalizeH="0" noProof="0" dirty="0" smtClean="0">
                <a:ln>
                  <a:noFill/>
                </a:ln>
                <a:solidFill>
                  <a:schemeClr val="tx1"/>
                </a:solidFill>
                <a:effectLst/>
                <a:uLnTx/>
                <a:uFillTx/>
                <a:latin typeface="Times New Roman" pitchFamily="18" charset="0"/>
                <a:ea typeface="Montserrat"/>
                <a:cs typeface="Times New Roman" pitchFamily="18" charset="0"/>
                <a:sym typeface="Montserrat"/>
              </a:rPr>
              <a:t> total profit is represented using a Pie Chart</a:t>
            </a:r>
            <a:r>
              <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rPr>
              <a:t>.</a:t>
            </a:r>
          </a:p>
          <a:p>
            <a:pPr marL="0" marR="0" lvl="0" indent="0" algn="just" defTabSz="914400" rtl="0" eaLnBrk="1" fontAlgn="auto" latinLnBrk="0" hangingPunct="1">
              <a:lnSpc>
                <a:spcPct val="100000"/>
              </a:lnSpc>
              <a:spcBef>
                <a:spcPts val="0"/>
              </a:spcBef>
              <a:spcAft>
                <a:spcPts val="0"/>
              </a:spcAft>
              <a:buClrTx/>
              <a:buSzPts val="1800"/>
              <a:buFont typeface="Wingdings" pitchFamily="2" charset="2"/>
              <a:buChar char="Ø"/>
              <a:tabLst/>
              <a:defRPr/>
            </a:pPr>
            <a:endPar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endParaRPr>
          </a:p>
          <a:p>
            <a:pPr marL="265113" marR="0" lvl="0" indent="-265113" algn="just" defTabSz="914400" rtl="0" eaLnBrk="1" fontAlgn="auto" latinLnBrk="0" hangingPunct="1">
              <a:lnSpc>
                <a:spcPct val="100000"/>
              </a:lnSpc>
              <a:spcBef>
                <a:spcPts val="0"/>
              </a:spcBef>
              <a:spcAft>
                <a:spcPts val="0"/>
              </a:spcAft>
              <a:buClrTx/>
              <a:buSzPts val="1800"/>
              <a:buFont typeface="Wingdings" pitchFamily="2" charset="2"/>
              <a:buChar char="Ø"/>
              <a:tabLst/>
              <a:defRPr/>
            </a:pPr>
            <a:r>
              <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rPr>
              <a:t>From the analysis, it can be seen that</a:t>
            </a:r>
            <a:r>
              <a:rPr kumimoji="0" lang="en-IN" sz="1600" b="0" i="0" u="none" strike="noStrike" kern="1200" cap="none" spc="0" normalizeH="0" noProof="0" dirty="0" smtClean="0">
                <a:ln>
                  <a:noFill/>
                </a:ln>
                <a:solidFill>
                  <a:schemeClr val="tx1"/>
                </a:solidFill>
                <a:effectLst/>
                <a:uLnTx/>
                <a:uFillTx/>
                <a:latin typeface="Times New Roman" pitchFamily="18" charset="0"/>
                <a:ea typeface="Montserrat"/>
                <a:cs typeface="Times New Roman" pitchFamily="18" charset="0"/>
                <a:sym typeface="Montserrat"/>
              </a:rPr>
              <a:t> Product ‘</a:t>
            </a:r>
            <a:r>
              <a:rPr kumimoji="0" lang="en-IN" sz="1600" b="0" i="0" u="none" strike="noStrike" kern="1200" cap="none" spc="0" normalizeH="0" noProof="0" dirty="0" err="1" smtClean="0">
                <a:ln>
                  <a:noFill/>
                </a:ln>
                <a:solidFill>
                  <a:schemeClr val="tx1"/>
                </a:solidFill>
                <a:effectLst/>
                <a:uLnTx/>
                <a:uFillTx/>
                <a:latin typeface="Times New Roman" pitchFamily="18" charset="0"/>
                <a:ea typeface="Montserrat"/>
                <a:cs typeface="Times New Roman" pitchFamily="18" charset="0"/>
                <a:sym typeface="Montserrat"/>
              </a:rPr>
              <a:t>Paseo</a:t>
            </a:r>
            <a:r>
              <a:rPr kumimoji="0" lang="en-IN" sz="1600" b="0" i="0" u="none" strike="noStrike" kern="1200" cap="none" spc="0" normalizeH="0" noProof="0" dirty="0" smtClean="0">
                <a:ln>
                  <a:noFill/>
                </a:ln>
                <a:solidFill>
                  <a:schemeClr val="tx1"/>
                </a:solidFill>
                <a:effectLst/>
                <a:uLnTx/>
                <a:uFillTx/>
                <a:latin typeface="Times New Roman" pitchFamily="18" charset="0"/>
                <a:ea typeface="Montserrat"/>
                <a:cs typeface="Times New Roman" pitchFamily="18" charset="0"/>
                <a:sym typeface="Montserrat"/>
              </a:rPr>
              <a:t>’ has the largest contribution</a:t>
            </a:r>
            <a:r>
              <a:rPr lang="en-IN" sz="1600" kern="1200" dirty="0" smtClean="0">
                <a:solidFill>
                  <a:schemeClr val="tx1"/>
                </a:solidFill>
                <a:latin typeface="Times New Roman" pitchFamily="18" charset="0"/>
                <a:ea typeface="Montserrat"/>
                <a:cs typeface="Times New Roman" pitchFamily="18" charset="0"/>
                <a:sym typeface="Montserrat"/>
              </a:rPr>
              <a:t> of about 28% in total profit, whereas “</a:t>
            </a:r>
            <a:r>
              <a:rPr lang="en-IN" sz="1600" kern="1200" dirty="0" err="1" smtClean="0">
                <a:solidFill>
                  <a:schemeClr val="tx1"/>
                </a:solidFill>
                <a:latin typeface="Times New Roman" pitchFamily="18" charset="0"/>
                <a:ea typeface="Montserrat"/>
                <a:cs typeface="Times New Roman" pitchFamily="18" charset="0"/>
                <a:sym typeface="Montserrat"/>
              </a:rPr>
              <a:t>Carretera</a:t>
            </a:r>
            <a:r>
              <a:rPr lang="en-IN" sz="1600" kern="1200" dirty="0" smtClean="0">
                <a:solidFill>
                  <a:schemeClr val="tx1"/>
                </a:solidFill>
                <a:latin typeface="Times New Roman" pitchFamily="18" charset="0"/>
                <a:ea typeface="Montserrat"/>
                <a:cs typeface="Times New Roman" pitchFamily="18" charset="0"/>
                <a:sym typeface="Montserrat"/>
              </a:rPr>
              <a:t>” has the lowest contribution of about 11%.</a:t>
            </a:r>
          </a:p>
          <a:p>
            <a:pPr marL="265113" marR="0" lvl="0" indent="-265113" algn="just" defTabSz="914400" rtl="0" eaLnBrk="1" fontAlgn="auto" latinLnBrk="0" hangingPunct="1">
              <a:lnSpc>
                <a:spcPct val="100000"/>
              </a:lnSpc>
              <a:spcBef>
                <a:spcPts val="0"/>
              </a:spcBef>
              <a:spcAft>
                <a:spcPts val="0"/>
              </a:spcAft>
              <a:buClrTx/>
              <a:buSzPts val="1800"/>
              <a:buFont typeface="Wingdings" pitchFamily="2" charset="2"/>
              <a:buChar char="Ø"/>
              <a:tabLst/>
              <a:defRPr/>
            </a:pPr>
            <a:endPar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endParaRPr>
          </a:p>
          <a:p>
            <a:pPr marL="265113" lvl="0" indent="-265113" algn="just">
              <a:buClrTx/>
              <a:buSzPts val="1800"/>
              <a:buFont typeface="Wingdings" pitchFamily="2" charset="2"/>
              <a:buChar char="Ø"/>
            </a:pPr>
            <a:r>
              <a:rPr lang="en-IN" sz="1600" kern="1200" dirty="0" smtClean="0">
                <a:solidFill>
                  <a:schemeClr val="tx1"/>
                </a:solidFill>
                <a:latin typeface="Times New Roman" pitchFamily="18" charset="0"/>
                <a:ea typeface="Montserrat"/>
                <a:cs typeface="Times New Roman" pitchFamily="18" charset="0"/>
                <a:sym typeface="Montserrat"/>
              </a:rPr>
              <a:t>A filter of Segment is added in the analysis, which may be used to visualize the Segment-wise profit contribution of a product.</a:t>
            </a:r>
            <a:endPar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endParaRPr>
          </a:p>
          <a:p>
            <a:pPr marL="0" marR="0" lvl="0" indent="0" algn="just" defTabSz="914400" rtl="0" eaLnBrk="1" fontAlgn="auto" latinLnBrk="0" hangingPunct="1">
              <a:lnSpc>
                <a:spcPct val="100000"/>
              </a:lnSpc>
              <a:spcBef>
                <a:spcPts val="0"/>
              </a:spcBef>
              <a:spcAft>
                <a:spcPts val="0"/>
              </a:spcAft>
              <a:buClrTx/>
              <a:buSzPts val="1800"/>
              <a:tabLst/>
              <a:defRPr/>
            </a:pPr>
            <a:endPar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endParaRPr>
          </a:p>
        </p:txBody>
      </p:sp>
      <p:pic>
        <p:nvPicPr>
          <p:cNvPr id="4101" name="Picture 5"/>
          <p:cNvPicPr>
            <a:picLocks noChangeAspect="1" noChangeArrowheads="1"/>
          </p:cNvPicPr>
          <p:nvPr/>
        </p:nvPicPr>
        <p:blipFill>
          <a:blip r:embed="rId3"/>
          <a:srcRect/>
          <a:stretch>
            <a:fillRect/>
          </a:stretch>
        </p:blipFill>
        <p:spPr bwMode="auto">
          <a:xfrm>
            <a:off x="3712190" y="796339"/>
            <a:ext cx="5343675" cy="3822852"/>
          </a:xfrm>
          <a:prstGeom prst="rect">
            <a:avLst/>
          </a:prstGeom>
          <a:noFill/>
          <a:ln w="9525">
            <a:noFill/>
            <a:miter lim="800000"/>
            <a:headEnd/>
            <a:tailEnd/>
          </a:ln>
        </p:spPr>
      </p:pic>
      <p:sp>
        <p:nvSpPr>
          <p:cNvPr id="6"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Graphical Analysis using Excel</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20"/>
          <p:cNvSpPr txBox="1">
            <a:spLocks noGrp="1"/>
          </p:cNvSpPr>
          <p:nvPr>
            <p:ph type="body" idx="1"/>
          </p:nvPr>
        </p:nvSpPr>
        <p:spPr>
          <a:xfrm>
            <a:off x="270604" y="607875"/>
            <a:ext cx="8520600" cy="425278"/>
          </a:xfrm>
          <a:prstGeom prst="rect">
            <a:avLst/>
          </a:prstGeom>
          <a:noFill/>
          <a:ln>
            <a:noFill/>
          </a:ln>
        </p:spPr>
        <p:txBody>
          <a:bodyPr spcFirstLastPara="1" wrap="square" lIns="91425" tIns="91425" rIns="91425" bIns="91425" anchor="t" anchorCtr="0">
            <a:normAutofit lnSpcReduction="10000"/>
          </a:bodyPr>
          <a:lstStyle/>
          <a:p>
            <a:pPr marL="273050" lvl="0" indent="-273050" algn="l" rtl="0">
              <a:spcBef>
                <a:spcPts val="0"/>
              </a:spcBef>
              <a:spcAft>
                <a:spcPts val="0"/>
              </a:spcAft>
              <a:buSzPts val="1800"/>
              <a:buFont typeface="Wingdings" pitchFamily="2" charset="2"/>
              <a:buChar char="Ø"/>
            </a:pPr>
            <a:r>
              <a:rPr lang="en" sz="1600" dirty="0" smtClean="0">
                <a:latin typeface="Times New Roman" pitchFamily="18" charset="0"/>
                <a:ea typeface="Montserrat"/>
                <a:cs typeface="Times New Roman" pitchFamily="18" charset="0"/>
                <a:sym typeface="Montserrat"/>
              </a:rPr>
              <a:t>Some relevant </a:t>
            </a:r>
            <a:r>
              <a:rPr lang="en" sz="1600" dirty="0">
                <a:latin typeface="Times New Roman" pitchFamily="18" charset="0"/>
                <a:ea typeface="Montserrat"/>
                <a:cs typeface="Times New Roman" pitchFamily="18" charset="0"/>
                <a:sym typeface="Montserrat"/>
              </a:rPr>
              <a:t>screenshots </a:t>
            </a:r>
            <a:r>
              <a:rPr lang="en" sz="1600" dirty="0" smtClean="0">
                <a:latin typeface="Times New Roman" pitchFamily="18" charset="0"/>
                <a:ea typeface="Montserrat"/>
                <a:cs typeface="Times New Roman" pitchFamily="18" charset="0"/>
                <a:sym typeface="Montserrat"/>
              </a:rPr>
              <a:t>of the </a:t>
            </a:r>
            <a:r>
              <a:rPr lang="en" sz="1600" dirty="0">
                <a:latin typeface="Times New Roman" pitchFamily="18" charset="0"/>
                <a:ea typeface="Montserrat"/>
                <a:cs typeface="Times New Roman" pitchFamily="18" charset="0"/>
                <a:sym typeface="Montserrat"/>
              </a:rPr>
              <a:t>data </a:t>
            </a:r>
            <a:r>
              <a:rPr lang="en" sz="1600" dirty="0" smtClean="0">
                <a:latin typeface="Times New Roman" pitchFamily="18" charset="0"/>
                <a:ea typeface="Montserrat"/>
                <a:cs typeface="Times New Roman" pitchFamily="18" charset="0"/>
                <a:sym typeface="Montserrat"/>
              </a:rPr>
              <a:t>insertion into </a:t>
            </a:r>
            <a:r>
              <a:rPr lang="en" sz="1600" dirty="0">
                <a:latin typeface="Times New Roman" pitchFamily="18" charset="0"/>
                <a:ea typeface="Montserrat"/>
                <a:cs typeface="Times New Roman" pitchFamily="18" charset="0"/>
                <a:sym typeface="Montserrat"/>
              </a:rPr>
              <a:t>a SQL </a:t>
            </a:r>
            <a:r>
              <a:rPr lang="en" sz="1600" dirty="0" smtClean="0">
                <a:latin typeface="Times New Roman" pitchFamily="18" charset="0"/>
                <a:ea typeface="Montserrat"/>
                <a:cs typeface="Times New Roman" pitchFamily="18" charset="0"/>
                <a:sym typeface="Montserrat"/>
              </a:rPr>
              <a:t>DB and their successful execution</a:t>
            </a:r>
            <a:endParaRPr sz="1600" dirty="0">
              <a:latin typeface="Times New Roman" pitchFamily="18" charset="0"/>
              <a:ea typeface="Montserrat"/>
              <a:cs typeface="Times New Roman" pitchFamily="18" charset="0"/>
              <a:sym typeface="Montserrat"/>
            </a:endParaRPr>
          </a:p>
          <a:p>
            <a:pPr marL="0" lvl="0" indent="0" algn="l" rtl="0">
              <a:spcBef>
                <a:spcPts val="0"/>
              </a:spcBef>
              <a:spcAft>
                <a:spcPts val="0"/>
              </a:spcAft>
              <a:buSzPts val="1800"/>
              <a:buNone/>
            </a:pPr>
            <a:endParaRPr sz="1600" dirty="0">
              <a:latin typeface="Times New Roman" pitchFamily="18" charset="0"/>
              <a:ea typeface="Montserrat"/>
              <a:cs typeface="Times New Roman" pitchFamily="18" charset="0"/>
              <a:sym typeface="Montserrat"/>
            </a:endParaRPr>
          </a:p>
          <a:p>
            <a:pPr marL="0" lvl="0" indent="0" algn="l" rtl="0">
              <a:lnSpc>
                <a:spcPct val="100000"/>
              </a:lnSpc>
              <a:spcBef>
                <a:spcPts val="0"/>
              </a:spcBef>
              <a:spcAft>
                <a:spcPts val="0"/>
              </a:spcAft>
              <a:buSzPts val="1800"/>
              <a:buNone/>
            </a:pPr>
            <a:endParaRPr sz="1600" dirty="0">
              <a:latin typeface="Times New Roman" pitchFamily="18" charset="0"/>
              <a:ea typeface="Montserrat"/>
              <a:cs typeface="Times New Roman" pitchFamily="18" charset="0"/>
              <a:sym typeface="Montserrat"/>
            </a:endParaRPr>
          </a:p>
        </p:txBody>
      </p:sp>
      <p:pic>
        <p:nvPicPr>
          <p:cNvPr id="4" name="Picture 3"/>
          <p:cNvPicPr/>
          <p:nvPr/>
        </p:nvPicPr>
        <p:blipFill>
          <a:blip r:embed="rId3" cstate="print"/>
          <a:srcRect/>
          <a:stretch>
            <a:fillRect/>
          </a:stretch>
        </p:blipFill>
        <p:spPr bwMode="auto">
          <a:xfrm>
            <a:off x="192842" y="1223157"/>
            <a:ext cx="4121624" cy="1698173"/>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4858603" y="3146961"/>
            <a:ext cx="4080681" cy="1969243"/>
          </a:xfrm>
          <a:prstGeom prst="rect">
            <a:avLst/>
          </a:prstGeom>
          <a:noFill/>
          <a:ln w="9525">
            <a:noFill/>
            <a:miter lim="800000"/>
            <a:headEnd/>
            <a:tailEnd/>
          </a:ln>
        </p:spPr>
      </p:pic>
      <p:pic>
        <p:nvPicPr>
          <p:cNvPr id="1027" name="Picture 3"/>
          <p:cNvPicPr>
            <a:picLocks noChangeAspect="1" noChangeArrowheads="1"/>
          </p:cNvPicPr>
          <p:nvPr/>
        </p:nvPicPr>
        <p:blipFill>
          <a:blip r:embed="rId5"/>
          <a:srcRect/>
          <a:stretch>
            <a:fillRect/>
          </a:stretch>
        </p:blipFill>
        <p:spPr bwMode="auto">
          <a:xfrm>
            <a:off x="4831308" y="1235033"/>
            <a:ext cx="4094328" cy="1698171"/>
          </a:xfrm>
          <a:prstGeom prst="rect">
            <a:avLst/>
          </a:prstGeom>
          <a:noFill/>
          <a:ln w="9525">
            <a:noFill/>
            <a:miter lim="800000"/>
            <a:headEnd/>
            <a:tailEnd/>
          </a:ln>
        </p:spPr>
      </p:pic>
      <p:pic>
        <p:nvPicPr>
          <p:cNvPr id="1028" name="Picture 4"/>
          <p:cNvPicPr>
            <a:picLocks noChangeAspect="1" noChangeArrowheads="1"/>
          </p:cNvPicPr>
          <p:nvPr/>
        </p:nvPicPr>
        <p:blipFill>
          <a:blip r:embed="rId6"/>
          <a:srcRect/>
          <a:stretch>
            <a:fillRect/>
          </a:stretch>
        </p:blipFill>
        <p:spPr bwMode="auto">
          <a:xfrm>
            <a:off x="184315" y="3146961"/>
            <a:ext cx="4169321" cy="1984664"/>
          </a:xfrm>
          <a:prstGeom prst="rect">
            <a:avLst/>
          </a:prstGeom>
          <a:noFill/>
          <a:ln w="9525">
            <a:noFill/>
            <a:miter lim="800000"/>
            <a:headEnd/>
            <a:tailEnd/>
          </a:ln>
        </p:spPr>
      </p:pic>
      <p:sp>
        <p:nvSpPr>
          <p:cNvPr id="8" name="TextBox 7"/>
          <p:cNvSpPr txBox="1"/>
          <p:nvPr/>
        </p:nvSpPr>
        <p:spPr>
          <a:xfrm>
            <a:off x="249381" y="997529"/>
            <a:ext cx="1516762" cy="261610"/>
          </a:xfrm>
          <a:prstGeom prst="rect">
            <a:avLst/>
          </a:prstGeom>
          <a:noFill/>
        </p:spPr>
        <p:txBody>
          <a:bodyPr wrap="none" rtlCol="0">
            <a:spAutoFit/>
          </a:bodyPr>
          <a:lstStyle/>
          <a:p>
            <a:r>
              <a:rPr lang="en-IN" sz="1100" dirty="0" smtClean="0"/>
              <a:t>1. Database Creation</a:t>
            </a:r>
            <a:endParaRPr lang="en-IN" sz="1100" dirty="0"/>
          </a:p>
        </p:txBody>
      </p:sp>
      <p:sp>
        <p:nvSpPr>
          <p:cNvPr id="9" name="TextBox 8"/>
          <p:cNvSpPr txBox="1"/>
          <p:nvPr/>
        </p:nvSpPr>
        <p:spPr>
          <a:xfrm>
            <a:off x="4961781" y="1007429"/>
            <a:ext cx="1814920" cy="261610"/>
          </a:xfrm>
          <a:prstGeom prst="rect">
            <a:avLst/>
          </a:prstGeom>
          <a:noFill/>
        </p:spPr>
        <p:txBody>
          <a:bodyPr wrap="none" rtlCol="0">
            <a:spAutoFit/>
          </a:bodyPr>
          <a:lstStyle/>
          <a:p>
            <a:r>
              <a:rPr lang="en-IN" sz="1100" dirty="0" smtClean="0"/>
              <a:t>2. Choose the Source File</a:t>
            </a:r>
            <a:endParaRPr lang="en-IN" sz="1100" dirty="0"/>
          </a:p>
        </p:txBody>
      </p:sp>
      <p:sp>
        <p:nvSpPr>
          <p:cNvPr id="10" name="TextBox 9"/>
          <p:cNvSpPr txBox="1"/>
          <p:nvPr/>
        </p:nvSpPr>
        <p:spPr>
          <a:xfrm>
            <a:off x="4971681" y="2905454"/>
            <a:ext cx="1681871" cy="261610"/>
          </a:xfrm>
          <a:prstGeom prst="rect">
            <a:avLst/>
          </a:prstGeom>
          <a:noFill/>
        </p:spPr>
        <p:txBody>
          <a:bodyPr wrap="none" rtlCol="0">
            <a:spAutoFit/>
          </a:bodyPr>
          <a:lstStyle/>
          <a:p>
            <a:r>
              <a:rPr lang="en-IN" sz="1100" dirty="0" smtClean="0"/>
              <a:t>4. Successful Execution</a:t>
            </a:r>
            <a:endParaRPr lang="en-IN" sz="1100" dirty="0"/>
          </a:p>
        </p:txBody>
      </p:sp>
      <p:sp>
        <p:nvSpPr>
          <p:cNvPr id="11" name="TextBox 10"/>
          <p:cNvSpPr txBox="1"/>
          <p:nvPr/>
        </p:nvSpPr>
        <p:spPr>
          <a:xfrm>
            <a:off x="302831" y="2915354"/>
            <a:ext cx="1180131" cy="261610"/>
          </a:xfrm>
          <a:prstGeom prst="rect">
            <a:avLst/>
          </a:prstGeom>
          <a:noFill/>
        </p:spPr>
        <p:txBody>
          <a:bodyPr wrap="none" rtlCol="0">
            <a:spAutoFit/>
          </a:bodyPr>
          <a:lstStyle/>
          <a:p>
            <a:r>
              <a:rPr lang="en-IN" sz="1100" dirty="0" smtClean="0"/>
              <a:t>3. Preview Data</a:t>
            </a:r>
            <a:endParaRPr lang="en-IN" sz="1100" dirty="0"/>
          </a:p>
        </p:txBody>
      </p:sp>
      <p:sp>
        <p:nvSpPr>
          <p:cNvPr id="12"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Insertion of the Given Data into the SQL server</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21100"/>
            <a:ext cx="8520600" cy="584542"/>
          </a:xfrm>
          <a:prstGeom prst="rect">
            <a:avLst/>
          </a:prstGeom>
          <a:noFill/>
          <a:ln>
            <a:noFill/>
          </a:ln>
        </p:spPr>
        <p:txBody>
          <a:bodyPr spcFirstLastPara="1" wrap="square" lIns="91425" tIns="91425" rIns="91425" bIns="91425" anchor="t" anchorCtr="0">
            <a:noAutofit/>
          </a:bodyPr>
          <a:lstStyle/>
          <a:p>
            <a:pPr lvl="0" algn="l">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SQL Queries on the Imported Data into the SQL Server</a:t>
            </a:r>
            <a:endParaRPr sz="2400" b="1" u="sng" dirty="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endParaRPr>
          </a:p>
        </p:txBody>
      </p:sp>
      <p:sp>
        <p:nvSpPr>
          <p:cNvPr id="99" name="Google Shape;99;p20"/>
          <p:cNvSpPr txBox="1">
            <a:spLocks noGrp="1"/>
          </p:cNvSpPr>
          <p:nvPr>
            <p:ph type="body" idx="1"/>
          </p:nvPr>
        </p:nvSpPr>
        <p:spPr>
          <a:xfrm>
            <a:off x="151851" y="1230694"/>
            <a:ext cx="8520600" cy="431838"/>
          </a:xfrm>
          <a:prstGeom prst="rect">
            <a:avLst/>
          </a:prstGeom>
          <a:noFill/>
          <a:ln>
            <a:noFill/>
          </a:ln>
        </p:spPr>
        <p:txBody>
          <a:bodyPr spcFirstLastPara="1" wrap="square" lIns="91425" tIns="91425" rIns="91425" bIns="91425" anchor="t" anchorCtr="0">
            <a:normAutofit/>
          </a:bodyPr>
          <a:lstStyle/>
          <a:p>
            <a:pPr marL="0" indent="0">
              <a:buNone/>
            </a:pPr>
            <a:r>
              <a:rPr lang="en" sz="1600" dirty="0" smtClean="0">
                <a:latin typeface="Times New Roman" pitchFamily="18" charset="0"/>
                <a:ea typeface="Montserrat"/>
                <a:cs typeface="Times New Roman" pitchFamily="18" charset="0"/>
                <a:sym typeface="Montserrat"/>
              </a:rPr>
              <a:t>1.  </a:t>
            </a:r>
            <a:r>
              <a:rPr lang="en-IN" sz="1600" dirty="0" smtClean="0">
                <a:solidFill>
                  <a:srgbClr val="0000FF"/>
                </a:solidFill>
                <a:latin typeface="Times New Roman" pitchFamily="18" charset="0"/>
                <a:cs typeface="Times New Roman" pitchFamily="18" charset="0"/>
              </a:rPr>
              <a:t>Select</a:t>
            </a:r>
            <a:r>
              <a:rPr lang="en-IN" sz="1600" dirty="0" smtClean="0">
                <a:solidFill>
                  <a:srgbClr val="000000"/>
                </a:solidFill>
                <a:latin typeface="Times New Roman" pitchFamily="18" charset="0"/>
                <a:cs typeface="Times New Roman" pitchFamily="18" charset="0"/>
              </a:rPr>
              <a:t> </a:t>
            </a:r>
            <a:r>
              <a:rPr lang="en-IN" sz="1600" dirty="0" smtClean="0">
                <a:solidFill>
                  <a:srgbClr val="808080"/>
                </a:solidFill>
                <a:latin typeface="Times New Roman" pitchFamily="18" charset="0"/>
                <a:cs typeface="Times New Roman" pitchFamily="18" charset="0"/>
              </a:rPr>
              <a:t>*</a:t>
            </a:r>
            <a:r>
              <a:rPr lang="en-IN" sz="1600" dirty="0" smtClean="0">
                <a:solidFill>
                  <a:srgbClr val="000000"/>
                </a:solidFill>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From</a:t>
            </a:r>
            <a:r>
              <a:rPr lang="en-IN" sz="1600" dirty="0" smtClean="0">
                <a:solidFill>
                  <a:srgbClr val="000000"/>
                </a:solidFill>
                <a:latin typeface="Times New Roman" pitchFamily="18" charset="0"/>
                <a:cs typeface="Times New Roman" pitchFamily="18" charset="0"/>
              </a:rPr>
              <a:t> [</a:t>
            </a:r>
            <a:r>
              <a:rPr lang="en-IN" sz="1600" dirty="0" err="1" smtClean="0">
                <a:solidFill>
                  <a:srgbClr val="000000"/>
                </a:solidFill>
                <a:latin typeface="Times New Roman" pitchFamily="18" charset="0"/>
                <a:cs typeface="Times New Roman" pitchFamily="18" charset="0"/>
              </a:rPr>
              <a:t>dbo</a:t>
            </a:r>
            <a:r>
              <a:rPr lang="en-IN" sz="1600" dirty="0" smtClean="0">
                <a:solidFill>
                  <a:srgbClr val="000000"/>
                </a:solidFill>
                <a:latin typeface="Times New Roman" pitchFamily="18" charset="0"/>
                <a:cs typeface="Times New Roman" pitchFamily="18" charset="0"/>
              </a:rPr>
              <a:t>]</a:t>
            </a:r>
            <a:r>
              <a:rPr lang="en-IN" sz="1600" dirty="0" smtClean="0">
                <a:solidFill>
                  <a:srgbClr val="808080"/>
                </a:solidFill>
                <a:latin typeface="Times New Roman" pitchFamily="18" charset="0"/>
                <a:cs typeface="Times New Roman" pitchFamily="18" charset="0"/>
              </a:rPr>
              <a:t>.</a:t>
            </a:r>
            <a:r>
              <a:rPr lang="en-IN" sz="1600" dirty="0" smtClean="0">
                <a:solidFill>
                  <a:srgbClr val="000000"/>
                </a:solidFill>
                <a:latin typeface="Times New Roman" pitchFamily="18" charset="0"/>
                <a:cs typeface="Times New Roman" pitchFamily="18" charset="0"/>
              </a:rPr>
              <a:t>[Financial Data] =&gt; </a:t>
            </a:r>
            <a:r>
              <a:rPr lang="en-IN" sz="1600" dirty="0" smtClean="0">
                <a:solidFill>
                  <a:srgbClr val="00B050"/>
                </a:solidFill>
                <a:latin typeface="Times New Roman" pitchFamily="18" charset="0"/>
                <a:cs typeface="Times New Roman" pitchFamily="18" charset="0"/>
              </a:rPr>
              <a:t>Returns data from all columns of table ‘Financial Data’.</a:t>
            </a:r>
            <a:endParaRPr sz="1600" dirty="0">
              <a:latin typeface="Times New Roman" pitchFamily="18" charset="0"/>
              <a:ea typeface="Montserrat"/>
              <a:cs typeface="Times New Roman" pitchFamily="18" charset="0"/>
              <a:sym typeface="Montserrat"/>
            </a:endParaRPr>
          </a:p>
          <a:p>
            <a:pPr marL="0" lvl="0" indent="0" algn="l" rtl="0">
              <a:lnSpc>
                <a:spcPct val="100000"/>
              </a:lnSpc>
              <a:spcBef>
                <a:spcPts val="0"/>
              </a:spcBef>
              <a:spcAft>
                <a:spcPts val="0"/>
              </a:spcAft>
              <a:buSzPts val="1800"/>
              <a:buNone/>
            </a:pPr>
            <a:endParaRPr sz="1600" dirty="0">
              <a:latin typeface="Times New Roman" pitchFamily="18" charset="0"/>
              <a:ea typeface="Montserrat"/>
              <a:cs typeface="Times New Roman" pitchFamily="18" charset="0"/>
              <a:sym typeface="Montserrat"/>
            </a:endParaRPr>
          </a:p>
        </p:txBody>
      </p:sp>
      <p:pic>
        <p:nvPicPr>
          <p:cNvPr id="5" name="Picture 4"/>
          <p:cNvPicPr/>
          <p:nvPr/>
        </p:nvPicPr>
        <p:blipFill>
          <a:blip r:embed="rId3" cstate="print"/>
          <a:srcRect/>
          <a:stretch>
            <a:fillRect/>
          </a:stretch>
        </p:blipFill>
        <p:spPr bwMode="auto">
          <a:xfrm>
            <a:off x="225100" y="1579418"/>
            <a:ext cx="8835775" cy="3492832"/>
          </a:xfrm>
          <a:prstGeom prst="rect">
            <a:avLst/>
          </a:prstGeom>
          <a:noFill/>
          <a:ln w="9525">
            <a:noFill/>
            <a:miter lim="800000"/>
            <a:headEnd/>
            <a:tailEnd/>
          </a:ln>
        </p:spPr>
      </p:pic>
      <p:sp>
        <p:nvSpPr>
          <p:cNvPr id="6" name="TextBox 5"/>
          <p:cNvSpPr txBox="1"/>
          <p:nvPr/>
        </p:nvSpPr>
        <p:spPr>
          <a:xfrm>
            <a:off x="118756" y="712519"/>
            <a:ext cx="8728364" cy="553998"/>
          </a:xfrm>
          <a:prstGeom prst="rect">
            <a:avLst/>
          </a:prstGeom>
          <a:noFill/>
        </p:spPr>
        <p:txBody>
          <a:bodyPr wrap="square" rtlCol="0">
            <a:spAutoFit/>
          </a:bodyPr>
          <a:lstStyle/>
          <a:p>
            <a:pPr marL="273050" indent="-273050">
              <a:buFont typeface="Wingdings" pitchFamily="2" charset="2"/>
              <a:buChar char="Ø"/>
            </a:pPr>
            <a:r>
              <a:rPr lang="en-IN" sz="1500" dirty="0" smtClean="0">
                <a:latin typeface="Trebuchet MS" pitchFamily="34" charset="0"/>
              </a:rPr>
              <a:t>Few Queries have been executed to verify the data properly imported into SQL database, which have been described in succeeding slides:-</a:t>
            </a:r>
            <a:endParaRPr lang="en-IN" sz="1500" dirty="0">
              <a:latin typeface="Trebuchet MS" pitchFamily="34" charset="0"/>
            </a:endParaRPr>
          </a:p>
        </p:txBody>
      </p:sp>
    </p:spTree>
    <p:extLst>
      <p:ext uri="{BB962C8B-B14F-4D97-AF65-F5344CB8AC3E}">
        <p14:creationId xmlns="" xmlns:p14="http://schemas.microsoft.com/office/powerpoint/2010/main" val="5206072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6" name="Picture 5"/>
          <p:cNvPicPr/>
          <p:nvPr/>
        </p:nvPicPr>
        <p:blipFill>
          <a:blip r:embed="rId3" cstate="print"/>
          <a:srcRect/>
          <a:stretch>
            <a:fillRect/>
          </a:stretch>
        </p:blipFill>
        <p:spPr bwMode="auto">
          <a:xfrm>
            <a:off x="653143" y="1579418"/>
            <a:ext cx="7944592" cy="3350325"/>
          </a:xfrm>
          <a:prstGeom prst="rect">
            <a:avLst/>
          </a:prstGeom>
          <a:noFill/>
          <a:ln w="9525">
            <a:noFill/>
            <a:miter lim="800000"/>
            <a:headEnd/>
            <a:tailEnd/>
          </a:ln>
        </p:spPr>
      </p:pic>
      <p:sp>
        <p:nvSpPr>
          <p:cNvPr id="8" name="Google Shape;99;p20"/>
          <p:cNvSpPr txBox="1">
            <a:spLocks/>
          </p:cNvSpPr>
          <p:nvPr/>
        </p:nvSpPr>
        <p:spPr>
          <a:xfrm>
            <a:off x="47500" y="684445"/>
            <a:ext cx="8520600" cy="823723"/>
          </a:xfrm>
          <a:prstGeom prst="rect">
            <a:avLst/>
          </a:prstGeom>
          <a:noFill/>
          <a:ln>
            <a:noFill/>
          </a:ln>
        </p:spPr>
        <p:txBody>
          <a:bodyPr spcFirstLastPara="1" vert="horz" wrap="square" lIns="91425" tIns="91425" rIns="91425" bIns="91425" rtlCol="0" anchor="t" anchorCtr="0">
            <a:noAutofit/>
          </a:bodyPr>
          <a:lstStyle/>
          <a:p>
            <a:pPr marL="273050" lvl="0" indent="-273050" algn="just">
              <a:buClrTx/>
              <a:buSzPts val="1800"/>
            </a:pPr>
            <a:r>
              <a:rPr lang="en-IN" sz="1600" kern="1200" dirty="0" smtClean="0">
                <a:solidFill>
                  <a:schemeClr val="tx1"/>
                </a:solidFill>
                <a:latin typeface="Times New Roman" pitchFamily="18" charset="0"/>
                <a:ea typeface="Montserrat"/>
                <a:cs typeface="Times New Roman" pitchFamily="18" charset="0"/>
                <a:sym typeface="Montserrat"/>
              </a:rPr>
              <a:t>2</a:t>
            </a:r>
            <a:r>
              <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rPr>
              <a:t>.</a:t>
            </a:r>
            <a:r>
              <a:rPr lang="en-IN" sz="1600" kern="1200" dirty="0" smtClean="0">
                <a:solidFill>
                  <a:schemeClr val="tx1"/>
                </a:solidFill>
                <a:latin typeface="Times New Roman" pitchFamily="18" charset="0"/>
                <a:ea typeface="Montserrat"/>
                <a:cs typeface="Times New Roman" pitchFamily="18" charset="0"/>
                <a:sym typeface="Montserrat"/>
              </a:rPr>
              <a:t> </a:t>
            </a:r>
            <a:r>
              <a:rPr lang="en-IN" sz="1600" dirty="0" smtClean="0">
                <a:solidFill>
                  <a:srgbClr val="0000FF"/>
                </a:solidFill>
                <a:latin typeface="Times New Roman" pitchFamily="18" charset="0"/>
                <a:ea typeface="Calibri"/>
                <a:cs typeface="Times New Roman" pitchFamily="18" charset="0"/>
              </a:rPr>
              <a:t>Select</a:t>
            </a:r>
            <a:r>
              <a:rPr lang="en-IN" sz="1600" dirty="0" smtClean="0">
                <a:latin typeface="Times New Roman" pitchFamily="18" charset="0"/>
                <a:ea typeface="Calibri"/>
                <a:cs typeface="Times New Roman" pitchFamily="18" charset="0"/>
              </a:rPr>
              <a:t> Country</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 </a:t>
            </a:r>
            <a:r>
              <a:rPr lang="en-IN" sz="1600" dirty="0" smtClean="0">
                <a:solidFill>
                  <a:srgbClr val="FF00FF"/>
                </a:solidFill>
                <a:latin typeface="Times New Roman" pitchFamily="18" charset="0"/>
                <a:ea typeface="Calibri"/>
                <a:cs typeface="Times New Roman" pitchFamily="18" charset="0"/>
              </a:rPr>
              <a:t>SUM</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[Sales]</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 </a:t>
            </a:r>
            <a:r>
              <a:rPr lang="en-IN" sz="1600" dirty="0" smtClean="0">
                <a:solidFill>
                  <a:srgbClr val="0000FF"/>
                </a:solidFill>
                <a:latin typeface="Times New Roman" pitchFamily="18" charset="0"/>
                <a:ea typeface="Calibri"/>
                <a:cs typeface="Times New Roman" pitchFamily="18" charset="0"/>
              </a:rPr>
              <a:t>as</a:t>
            </a:r>
            <a:r>
              <a:rPr lang="en-IN" sz="1600" dirty="0" smtClean="0">
                <a:latin typeface="Times New Roman" pitchFamily="18" charset="0"/>
                <a:ea typeface="Calibri"/>
                <a:cs typeface="Times New Roman" pitchFamily="18" charset="0"/>
              </a:rPr>
              <a:t> </a:t>
            </a:r>
            <a:r>
              <a:rPr lang="en-IN" sz="1600" dirty="0" smtClean="0">
                <a:solidFill>
                  <a:srgbClr val="FF0000"/>
                </a:solidFill>
                <a:latin typeface="Times New Roman" pitchFamily="18" charset="0"/>
                <a:ea typeface="Calibri"/>
                <a:cs typeface="Times New Roman" pitchFamily="18" charset="0"/>
              </a:rPr>
              <a:t>'Sales'</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 </a:t>
            </a:r>
            <a:r>
              <a:rPr lang="en-IN" sz="1600" dirty="0" smtClean="0">
                <a:solidFill>
                  <a:srgbClr val="FF00FF"/>
                </a:solidFill>
                <a:latin typeface="Times New Roman" pitchFamily="18" charset="0"/>
                <a:ea typeface="Calibri"/>
                <a:cs typeface="Times New Roman" pitchFamily="18" charset="0"/>
              </a:rPr>
              <a:t>SUM</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[Profit]</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 </a:t>
            </a:r>
            <a:r>
              <a:rPr lang="en-IN" sz="1600" dirty="0" smtClean="0">
                <a:solidFill>
                  <a:srgbClr val="0000FF"/>
                </a:solidFill>
                <a:latin typeface="Times New Roman" pitchFamily="18" charset="0"/>
                <a:ea typeface="Calibri"/>
                <a:cs typeface="Times New Roman" pitchFamily="18" charset="0"/>
              </a:rPr>
              <a:t>as</a:t>
            </a:r>
            <a:r>
              <a:rPr lang="en-IN" sz="1600" dirty="0" smtClean="0">
                <a:latin typeface="Times New Roman" pitchFamily="18" charset="0"/>
                <a:ea typeface="Calibri"/>
                <a:cs typeface="Times New Roman" pitchFamily="18" charset="0"/>
              </a:rPr>
              <a:t> </a:t>
            </a:r>
            <a:r>
              <a:rPr lang="en-IN" sz="1600" dirty="0" smtClean="0">
                <a:solidFill>
                  <a:srgbClr val="FF0000"/>
                </a:solidFill>
                <a:latin typeface="Times New Roman" pitchFamily="18" charset="0"/>
                <a:ea typeface="Calibri"/>
                <a:cs typeface="Times New Roman" pitchFamily="18" charset="0"/>
              </a:rPr>
              <a:t>'Profit'</a:t>
            </a:r>
            <a:r>
              <a:rPr lang="en-IN" sz="1600" dirty="0" smtClean="0">
                <a:latin typeface="Times New Roman" pitchFamily="18" charset="0"/>
                <a:ea typeface="Calibri"/>
                <a:cs typeface="Times New Roman" pitchFamily="18" charset="0"/>
              </a:rPr>
              <a:t> </a:t>
            </a:r>
            <a:r>
              <a:rPr lang="en-IN" sz="1600" dirty="0" smtClean="0">
                <a:solidFill>
                  <a:srgbClr val="0000FF"/>
                </a:solidFill>
                <a:latin typeface="Times New Roman" pitchFamily="18" charset="0"/>
                <a:ea typeface="Calibri"/>
                <a:cs typeface="Times New Roman" pitchFamily="18" charset="0"/>
              </a:rPr>
              <a:t>From</a:t>
            </a:r>
            <a:r>
              <a:rPr lang="en-IN" sz="1600" dirty="0" smtClean="0">
                <a:latin typeface="Times New Roman" pitchFamily="18" charset="0"/>
                <a:ea typeface="Calibri"/>
                <a:cs typeface="Times New Roman" pitchFamily="18" charset="0"/>
              </a:rPr>
              <a:t> [</a:t>
            </a:r>
            <a:r>
              <a:rPr lang="en-IN" sz="1600" dirty="0" err="1" smtClean="0">
                <a:latin typeface="Times New Roman" pitchFamily="18" charset="0"/>
                <a:ea typeface="Calibri"/>
                <a:cs typeface="Times New Roman" pitchFamily="18" charset="0"/>
              </a:rPr>
              <a:t>dbo</a:t>
            </a:r>
            <a:r>
              <a:rPr lang="en-IN" sz="1600" dirty="0" smtClean="0">
                <a:latin typeface="Times New Roman" pitchFamily="18" charset="0"/>
                <a:ea typeface="Calibri"/>
                <a:cs typeface="Times New Roman" pitchFamily="18" charset="0"/>
              </a:rPr>
              <a:t>]</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[Financial Data] </a:t>
            </a:r>
            <a:r>
              <a:rPr lang="en-IN" sz="1600" dirty="0" smtClean="0">
                <a:solidFill>
                  <a:srgbClr val="0000FF"/>
                </a:solidFill>
                <a:latin typeface="Times New Roman" pitchFamily="18" charset="0"/>
                <a:ea typeface="Calibri"/>
                <a:cs typeface="Times New Roman" pitchFamily="18" charset="0"/>
              </a:rPr>
              <a:t>Group</a:t>
            </a:r>
            <a:r>
              <a:rPr lang="en-IN" sz="1600" dirty="0" smtClean="0">
                <a:latin typeface="Times New Roman" pitchFamily="18" charset="0"/>
                <a:ea typeface="Calibri"/>
                <a:cs typeface="Times New Roman" pitchFamily="18" charset="0"/>
              </a:rPr>
              <a:t> </a:t>
            </a:r>
            <a:r>
              <a:rPr lang="en-IN" sz="1600" dirty="0" smtClean="0">
                <a:solidFill>
                  <a:srgbClr val="0000FF"/>
                </a:solidFill>
                <a:latin typeface="Times New Roman" pitchFamily="18" charset="0"/>
                <a:ea typeface="Calibri"/>
                <a:cs typeface="Times New Roman" pitchFamily="18" charset="0"/>
              </a:rPr>
              <a:t>by</a:t>
            </a:r>
            <a:r>
              <a:rPr lang="en-IN" sz="1600" dirty="0" smtClean="0">
                <a:latin typeface="Times New Roman" pitchFamily="18" charset="0"/>
                <a:ea typeface="Calibri"/>
                <a:cs typeface="Times New Roman" pitchFamily="18" charset="0"/>
              </a:rPr>
              <a:t> [Country]</a:t>
            </a:r>
            <a:r>
              <a:rPr lang="en-US" sz="1600" dirty="0" smtClean="0">
                <a:latin typeface="Times New Roman" pitchFamily="18" charset="0"/>
                <a:ea typeface="Calibri"/>
                <a:cs typeface="Times New Roman" pitchFamily="18" charset="0"/>
              </a:rPr>
              <a:t> </a:t>
            </a:r>
            <a:r>
              <a:rPr kumimoji="0" lang="en-IN" sz="1600" b="0" i="0" u="none" strike="noStrike" kern="1200" cap="none" spc="0" normalizeH="0" baseline="0" noProof="0" dirty="0" smtClean="0">
                <a:ln>
                  <a:noFill/>
                </a:ln>
                <a:solidFill>
                  <a:srgbClr val="000000"/>
                </a:solidFill>
                <a:effectLst/>
                <a:uLnTx/>
                <a:uFillTx/>
                <a:latin typeface="Times New Roman" pitchFamily="18" charset="0"/>
                <a:ea typeface="+mn-ea"/>
                <a:cs typeface="Times New Roman" pitchFamily="18" charset="0"/>
              </a:rPr>
              <a:t>=&gt; </a:t>
            </a:r>
            <a:r>
              <a:rPr kumimoji="0" lang="en-IN" sz="1600" b="0" i="0" u="none" strike="noStrike" kern="1200" cap="none" spc="0" normalizeH="0" baseline="0" noProof="0" dirty="0" smtClean="0">
                <a:ln>
                  <a:noFill/>
                </a:ln>
                <a:solidFill>
                  <a:srgbClr val="00B050"/>
                </a:solidFill>
                <a:effectLst/>
                <a:uLnTx/>
                <a:uFillTx/>
                <a:latin typeface="Times New Roman" pitchFamily="18" charset="0"/>
                <a:ea typeface="+mn-ea"/>
                <a:cs typeface="Times New Roman" pitchFamily="18" charset="0"/>
              </a:rPr>
              <a:t>Returns data for Country wise total Sales &amp; Profit from Sales &amp; Profit Column</a:t>
            </a:r>
            <a:r>
              <a:rPr kumimoji="0" lang="en-IN" sz="1600" b="0" i="0" u="none" strike="noStrike" kern="1200" cap="none" spc="0" normalizeH="0" noProof="0" dirty="0" smtClean="0">
                <a:ln>
                  <a:noFill/>
                </a:ln>
                <a:solidFill>
                  <a:srgbClr val="00B050"/>
                </a:solidFill>
                <a:effectLst/>
                <a:uLnTx/>
                <a:uFillTx/>
                <a:latin typeface="Times New Roman" pitchFamily="18" charset="0"/>
                <a:ea typeface="+mn-ea"/>
                <a:cs typeface="Times New Roman" pitchFamily="18" charset="0"/>
              </a:rPr>
              <a:t> </a:t>
            </a:r>
            <a:r>
              <a:rPr kumimoji="0" lang="en-IN" sz="1600" b="0" i="0" u="none" strike="noStrike" kern="1200" cap="none" spc="0" normalizeH="0" baseline="0" noProof="0" dirty="0" smtClean="0">
                <a:ln>
                  <a:noFill/>
                </a:ln>
                <a:solidFill>
                  <a:srgbClr val="00B050"/>
                </a:solidFill>
                <a:effectLst/>
                <a:uLnTx/>
                <a:uFillTx/>
                <a:latin typeface="Times New Roman" pitchFamily="18" charset="0"/>
                <a:ea typeface="+mn-ea"/>
                <a:cs typeface="Times New Roman" pitchFamily="18" charset="0"/>
              </a:rPr>
              <a:t>of table ‘Financial Data’. </a:t>
            </a:r>
            <a:endParaRPr kumimoji="0" lang="en-IN" sz="1600" b="0" i="0" u="none" strike="noStrike" kern="1200" cap="none" spc="0" normalizeH="0" baseline="0" noProof="0" dirty="0" smtClean="0">
              <a:ln>
                <a:noFill/>
              </a:ln>
              <a:solidFill>
                <a:srgbClr val="00B050"/>
              </a:solidFill>
              <a:effectLst/>
              <a:uLnTx/>
              <a:uFillTx/>
              <a:latin typeface="Times New Roman" pitchFamily="18" charset="0"/>
              <a:ea typeface="Montserrat"/>
              <a:cs typeface="Times New Roman" pitchFamily="18" charset="0"/>
              <a:sym typeface="Montserrat"/>
            </a:endParaRPr>
          </a:p>
          <a:p>
            <a:pPr marL="0" marR="0" lvl="0" indent="0" algn="just" defTabSz="914400" rtl="0" eaLnBrk="1" fontAlgn="auto" latinLnBrk="0" hangingPunct="1">
              <a:lnSpc>
                <a:spcPct val="100000"/>
              </a:lnSpc>
              <a:spcBef>
                <a:spcPts val="0"/>
              </a:spcBef>
              <a:spcAft>
                <a:spcPts val="0"/>
              </a:spcAft>
              <a:buClrTx/>
              <a:buSzPts val="1800"/>
              <a:buFont typeface="Arial" pitchFamily="34" charset="0"/>
              <a:buNone/>
              <a:tabLst/>
              <a:defRPr/>
            </a:pPr>
            <a:endParaRPr kumimoji="0" lang="en-IN" sz="1600" b="0" i="0" u="none" strike="noStrike" kern="1200" cap="none" spc="0" normalizeH="0" baseline="0" noProof="0" dirty="0">
              <a:ln>
                <a:noFill/>
              </a:ln>
              <a:solidFill>
                <a:schemeClr val="tx1"/>
              </a:solidFill>
              <a:effectLst/>
              <a:uLnTx/>
              <a:uFillTx/>
              <a:latin typeface="Times New Roman" pitchFamily="18" charset="0"/>
              <a:ea typeface="Montserrat"/>
              <a:cs typeface="Times New Roman" pitchFamily="18" charset="0"/>
              <a:sym typeface="Montserrat"/>
            </a:endParaRPr>
          </a:p>
        </p:txBody>
      </p:sp>
      <p:sp>
        <p:nvSpPr>
          <p:cNvPr id="13" name="Google Shape;98;p20"/>
          <p:cNvSpPr txBox="1">
            <a:spLocks noGrp="1"/>
          </p:cNvSpPr>
          <p:nvPr>
            <p:ph type="title"/>
          </p:nvPr>
        </p:nvSpPr>
        <p:spPr>
          <a:xfrm>
            <a:off x="311700" y="21100"/>
            <a:ext cx="8520600" cy="584542"/>
          </a:xfrm>
          <a:prstGeom prst="rect">
            <a:avLst/>
          </a:prstGeom>
          <a:noFill/>
          <a:ln>
            <a:noFill/>
          </a:ln>
        </p:spPr>
        <p:txBody>
          <a:bodyPr spcFirstLastPara="1" wrap="square" lIns="91425" tIns="91425" rIns="91425" bIns="91425" anchor="t" anchorCtr="0">
            <a:noAutofit/>
          </a:bodyPr>
          <a:lstStyle/>
          <a:p>
            <a:pPr lvl="0" algn="l">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SQL Queries on the Imported Data into the SQL Server</a:t>
            </a:r>
            <a:endParaRPr sz="2400" b="1" u="sng" dirty="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endParaRPr>
          </a:p>
        </p:txBody>
      </p:sp>
    </p:spTree>
    <p:extLst>
      <p:ext uri="{BB962C8B-B14F-4D97-AF65-F5344CB8AC3E}">
        <p14:creationId xmlns="" xmlns:p14="http://schemas.microsoft.com/office/powerpoint/2010/main" val="3478550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8" name="Google Shape;99;p20"/>
          <p:cNvSpPr txBox="1">
            <a:spLocks/>
          </p:cNvSpPr>
          <p:nvPr/>
        </p:nvSpPr>
        <p:spPr>
          <a:xfrm>
            <a:off x="47500" y="684445"/>
            <a:ext cx="8882744" cy="1049352"/>
          </a:xfrm>
          <a:prstGeom prst="rect">
            <a:avLst/>
          </a:prstGeom>
          <a:noFill/>
          <a:ln>
            <a:noFill/>
          </a:ln>
        </p:spPr>
        <p:txBody>
          <a:bodyPr spcFirstLastPara="1" vert="horz" wrap="square" lIns="91425" tIns="91425" rIns="91425" bIns="91425" rtlCol="0" anchor="t" anchorCtr="0">
            <a:noAutofit/>
          </a:bodyPr>
          <a:lstStyle/>
          <a:p>
            <a:pPr marL="177800" indent="-177800" algn="just"/>
            <a:r>
              <a:rPr lang="en-IN" sz="1600" kern="1200" noProof="0" dirty="0" smtClean="0">
                <a:solidFill>
                  <a:schemeClr val="tx1"/>
                </a:solidFill>
                <a:latin typeface="Times New Roman" pitchFamily="18" charset="0"/>
                <a:ea typeface="Montserrat"/>
                <a:cs typeface="Times New Roman" pitchFamily="18" charset="0"/>
                <a:sym typeface="Montserrat"/>
              </a:rPr>
              <a:t>3</a:t>
            </a:r>
            <a:r>
              <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rPr>
              <a:t>. </a:t>
            </a:r>
            <a:r>
              <a:rPr lang="en-IN" sz="1600" dirty="0" smtClean="0">
                <a:solidFill>
                  <a:srgbClr val="0000FF"/>
                </a:solidFill>
                <a:latin typeface="Times New Roman" pitchFamily="18" charset="0"/>
                <a:cs typeface="Times New Roman" pitchFamily="18" charset="0"/>
              </a:rPr>
              <a:t>Select</a:t>
            </a:r>
            <a:r>
              <a:rPr lang="en-IN" sz="1600" dirty="0" smtClean="0">
                <a:latin typeface="Times New Roman" pitchFamily="18" charset="0"/>
                <a:cs typeface="Times New Roman" pitchFamily="18" charset="0"/>
              </a:rPr>
              <a:t> [Discount Band]</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 </a:t>
            </a:r>
            <a:r>
              <a:rPr lang="en-IN" sz="1600" dirty="0" smtClean="0">
                <a:solidFill>
                  <a:srgbClr val="FF00FF"/>
                </a:solidFill>
                <a:latin typeface="Times New Roman" pitchFamily="18" charset="0"/>
                <a:cs typeface="Times New Roman" pitchFamily="18" charset="0"/>
              </a:rPr>
              <a:t>Round</a:t>
            </a:r>
            <a:r>
              <a:rPr lang="en-IN" sz="1600" dirty="0" smtClean="0">
                <a:solidFill>
                  <a:srgbClr val="808080"/>
                </a:solidFill>
                <a:latin typeface="Times New Roman" pitchFamily="18" charset="0"/>
                <a:cs typeface="Times New Roman" pitchFamily="18" charset="0"/>
              </a:rPr>
              <a:t>(</a:t>
            </a:r>
            <a:r>
              <a:rPr lang="en-IN" sz="1600" dirty="0" smtClean="0">
                <a:solidFill>
                  <a:srgbClr val="FF00FF"/>
                </a:solidFill>
                <a:latin typeface="Times New Roman" pitchFamily="18" charset="0"/>
                <a:cs typeface="Times New Roman" pitchFamily="18" charset="0"/>
              </a:rPr>
              <a:t>SUM</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Discounts</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 2</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as</a:t>
            </a:r>
            <a:r>
              <a:rPr lang="en-IN" sz="1600" dirty="0" smtClean="0">
                <a:latin typeface="Times New Roman" pitchFamily="18" charset="0"/>
                <a:cs typeface="Times New Roman" pitchFamily="18" charset="0"/>
              </a:rPr>
              <a:t> </a:t>
            </a:r>
            <a:r>
              <a:rPr lang="en-IN" sz="1600" dirty="0" smtClean="0">
                <a:solidFill>
                  <a:srgbClr val="FF0000"/>
                </a:solidFill>
                <a:latin typeface="Times New Roman" pitchFamily="18" charset="0"/>
                <a:cs typeface="Times New Roman" pitchFamily="18" charset="0"/>
              </a:rPr>
              <a:t>'Total Discounts'</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From</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dbo</a:t>
            </a:r>
            <a:r>
              <a:rPr lang="en-IN" sz="1600" dirty="0" smtClean="0">
                <a:latin typeface="Times New Roman" pitchFamily="18" charset="0"/>
                <a:cs typeface="Times New Roman" pitchFamily="18" charset="0"/>
              </a:rPr>
              <a:t>]</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[Financial Data] </a:t>
            </a:r>
            <a:r>
              <a:rPr lang="en-IN" sz="1600" dirty="0" smtClean="0">
                <a:solidFill>
                  <a:srgbClr val="0000FF"/>
                </a:solidFill>
                <a:latin typeface="Times New Roman" pitchFamily="18" charset="0"/>
                <a:cs typeface="Times New Roman" pitchFamily="18" charset="0"/>
              </a:rPr>
              <a:t>Where</a:t>
            </a:r>
            <a:r>
              <a:rPr lang="en-IN" sz="1600" dirty="0" smtClean="0">
                <a:latin typeface="Times New Roman" pitchFamily="18" charset="0"/>
                <a:cs typeface="Times New Roman" pitchFamily="18" charset="0"/>
              </a:rPr>
              <a:t> [Discount Band] </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 </a:t>
            </a:r>
            <a:r>
              <a:rPr lang="en-IN" sz="1600" dirty="0" smtClean="0">
                <a:solidFill>
                  <a:srgbClr val="FF0000"/>
                </a:solidFill>
                <a:latin typeface="Times New Roman" pitchFamily="18" charset="0"/>
                <a:cs typeface="Times New Roman" pitchFamily="18" charset="0"/>
              </a:rPr>
              <a:t>'High‘</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Group</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By</a:t>
            </a:r>
            <a:r>
              <a:rPr lang="en-IN" sz="1600" dirty="0" smtClean="0">
                <a:latin typeface="Times New Roman" pitchFamily="18" charset="0"/>
                <a:cs typeface="Times New Roman" pitchFamily="18" charset="0"/>
              </a:rPr>
              <a:t> [Discount Band]</a:t>
            </a:r>
            <a:r>
              <a:rPr lang="en-IN" sz="1600" kern="1200" dirty="0" smtClean="0">
                <a:solidFill>
                  <a:schemeClr val="tx1"/>
                </a:solidFill>
                <a:latin typeface="Times New Roman" pitchFamily="18" charset="0"/>
                <a:ea typeface="Montserrat"/>
                <a:cs typeface="Times New Roman" pitchFamily="18" charset="0"/>
                <a:sym typeface="Montserrat"/>
              </a:rPr>
              <a:t> =&gt; </a:t>
            </a:r>
            <a:r>
              <a:rPr lang="en-IN" sz="1600" kern="1200" dirty="0" smtClean="0">
                <a:solidFill>
                  <a:srgbClr val="00B050"/>
                </a:solidFill>
                <a:latin typeface="Times New Roman" pitchFamily="18" charset="0"/>
                <a:cs typeface="Times New Roman" pitchFamily="18" charset="0"/>
              </a:rPr>
              <a:t>Returns data for total Discounts (rounded off two decimal points) for  Discount Band ‘High’ from Discounts Column of table ‘Financial Data’.  </a:t>
            </a:r>
            <a:endParaRPr kumimoji="0" lang="en-IN" sz="1600" b="0" i="0" u="none" strike="noStrike" kern="1200" cap="none" spc="0" normalizeH="0" baseline="0" noProof="0" dirty="0" smtClean="0">
              <a:ln>
                <a:noFill/>
              </a:ln>
              <a:solidFill>
                <a:srgbClr val="00B050"/>
              </a:solidFill>
              <a:effectLst/>
              <a:uLnTx/>
              <a:uFillTx/>
              <a:latin typeface="Times New Roman" pitchFamily="18" charset="0"/>
              <a:ea typeface="Montserrat"/>
              <a:cs typeface="Times New Roman" pitchFamily="18" charset="0"/>
              <a:sym typeface="Montserrat"/>
            </a:endParaRPr>
          </a:p>
          <a:p>
            <a:pPr marL="0" marR="0" lvl="0" indent="0" algn="just" defTabSz="914400" rtl="0" eaLnBrk="1" fontAlgn="auto" latinLnBrk="0" hangingPunct="1">
              <a:lnSpc>
                <a:spcPct val="100000"/>
              </a:lnSpc>
              <a:spcBef>
                <a:spcPts val="0"/>
              </a:spcBef>
              <a:spcAft>
                <a:spcPts val="0"/>
              </a:spcAft>
              <a:buClrTx/>
              <a:buSzPts val="1800"/>
              <a:buFont typeface="Arial" pitchFamily="34" charset="0"/>
              <a:buNone/>
              <a:tabLst/>
              <a:defRPr/>
            </a:pPr>
            <a:endParaRPr kumimoji="0" lang="en-IN" sz="1600" b="0" i="0" u="none" strike="noStrike" kern="1200" cap="none" spc="0" normalizeH="0" baseline="0" noProof="0" dirty="0">
              <a:ln>
                <a:noFill/>
              </a:ln>
              <a:solidFill>
                <a:schemeClr val="tx1"/>
              </a:solidFill>
              <a:effectLst/>
              <a:uLnTx/>
              <a:uFillTx/>
              <a:latin typeface="Times New Roman" pitchFamily="18" charset="0"/>
              <a:ea typeface="Montserrat"/>
              <a:cs typeface="Times New Roman" pitchFamily="18" charset="0"/>
              <a:sym typeface="Montserrat"/>
            </a:endParaRPr>
          </a:p>
        </p:txBody>
      </p:sp>
      <p:pic>
        <p:nvPicPr>
          <p:cNvPr id="2050" name="Picture 2"/>
          <p:cNvPicPr>
            <a:picLocks noChangeAspect="1" noChangeArrowheads="1"/>
          </p:cNvPicPr>
          <p:nvPr/>
        </p:nvPicPr>
        <p:blipFill>
          <a:blip r:embed="rId3"/>
          <a:srcRect/>
          <a:stretch>
            <a:fillRect/>
          </a:stretch>
        </p:blipFill>
        <p:spPr bwMode="auto">
          <a:xfrm>
            <a:off x="225625" y="1765638"/>
            <a:ext cx="8704613" cy="3281362"/>
          </a:xfrm>
          <a:prstGeom prst="rect">
            <a:avLst/>
          </a:prstGeom>
          <a:noFill/>
          <a:ln w="9525">
            <a:noFill/>
            <a:miter lim="800000"/>
            <a:headEnd/>
            <a:tailEnd/>
          </a:ln>
        </p:spPr>
      </p:pic>
      <p:sp>
        <p:nvSpPr>
          <p:cNvPr id="10" name="Google Shape;98;p20"/>
          <p:cNvSpPr txBox="1">
            <a:spLocks noGrp="1"/>
          </p:cNvSpPr>
          <p:nvPr>
            <p:ph type="title"/>
          </p:nvPr>
        </p:nvSpPr>
        <p:spPr>
          <a:xfrm>
            <a:off x="311700" y="21100"/>
            <a:ext cx="8520600" cy="584542"/>
          </a:xfrm>
          <a:prstGeom prst="rect">
            <a:avLst/>
          </a:prstGeom>
          <a:noFill/>
          <a:ln>
            <a:noFill/>
          </a:ln>
        </p:spPr>
        <p:txBody>
          <a:bodyPr spcFirstLastPara="1" wrap="square" lIns="91425" tIns="91425" rIns="91425" bIns="91425" anchor="t" anchorCtr="0">
            <a:noAutofit/>
          </a:bodyPr>
          <a:lstStyle/>
          <a:p>
            <a:pPr lvl="0" algn="l">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SQL Queries on the Imported Data into the SQL Server</a:t>
            </a:r>
            <a:endParaRPr sz="2400" b="1" u="sng" dirty="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endParaRPr>
          </a:p>
        </p:txBody>
      </p:sp>
    </p:spTree>
    <p:extLst>
      <p:ext uri="{BB962C8B-B14F-4D97-AF65-F5344CB8AC3E}">
        <p14:creationId xmlns="" xmlns:p14="http://schemas.microsoft.com/office/powerpoint/2010/main" val="3478550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Rectangle 1"/>
          <p:cNvSpPr/>
          <p:nvPr/>
        </p:nvSpPr>
        <p:spPr>
          <a:xfrm>
            <a:off x="95536" y="732476"/>
            <a:ext cx="8822833" cy="941796"/>
          </a:xfrm>
          <a:prstGeom prst="rect">
            <a:avLst/>
          </a:prstGeom>
        </p:spPr>
        <p:txBody>
          <a:bodyPr wrap="square">
            <a:spAutoFit/>
          </a:bodyPr>
          <a:lstStyle/>
          <a:p>
            <a:pPr marL="273050" indent="-273050" algn="just">
              <a:lnSpc>
                <a:spcPct val="115000"/>
              </a:lnSpc>
            </a:pPr>
            <a:r>
              <a:rPr lang="en-IN" sz="1600" dirty="0" smtClean="0">
                <a:solidFill>
                  <a:schemeClr val="tx1"/>
                </a:solidFill>
                <a:latin typeface="Times New Roman" pitchFamily="18" charset="0"/>
                <a:ea typeface="Calibri"/>
                <a:cs typeface="Times New Roman" pitchFamily="18" charset="0"/>
              </a:rPr>
              <a:t>4.</a:t>
            </a:r>
            <a:r>
              <a:rPr lang="en-IN" sz="1600" dirty="0" smtClean="0">
                <a:solidFill>
                  <a:srgbClr val="0000FF"/>
                </a:solidFill>
                <a:latin typeface="Times New Roman" pitchFamily="18" charset="0"/>
                <a:ea typeface="Calibri"/>
                <a:cs typeface="Times New Roman" pitchFamily="18" charset="0"/>
              </a:rPr>
              <a:t> Select</a:t>
            </a:r>
            <a:r>
              <a:rPr lang="en-IN" sz="1600" dirty="0" smtClean="0">
                <a:latin typeface="Times New Roman" pitchFamily="18" charset="0"/>
                <a:ea typeface="Calibri"/>
                <a:cs typeface="Times New Roman" pitchFamily="18" charset="0"/>
              </a:rPr>
              <a:t> </a:t>
            </a:r>
            <a:r>
              <a:rPr lang="en-IN" sz="1600" dirty="0">
                <a:solidFill>
                  <a:srgbClr val="FF00FF"/>
                </a:solidFill>
                <a:latin typeface="Times New Roman" pitchFamily="18" charset="0"/>
                <a:ea typeface="Calibri"/>
                <a:cs typeface="Times New Roman" pitchFamily="18" charset="0"/>
              </a:rPr>
              <a:t>MAX</a:t>
            </a:r>
            <a:r>
              <a:rPr lang="en-IN" sz="1600" dirty="0">
                <a:solidFill>
                  <a:srgbClr val="808080"/>
                </a:solidFill>
                <a:latin typeface="Times New Roman" pitchFamily="18" charset="0"/>
                <a:ea typeface="Calibri"/>
                <a:cs typeface="Times New Roman" pitchFamily="18" charset="0"/>
              </a:rPr>
              <a:t>(</a:t>
            </a:r>
            <a:r>
              <a:rPr lang="en-IN" sz="1600" dirty="0">
                <a:latin typeface="Times New Roman" pitchFamily="18" charset="0"/>
                <a:ea typeface="Calibri"/>
                <a:cs typeface="Times New Roman" pitchFamily="18" charset="0"/>
              </a:rPr>
              <a:t>[Manufacturing Price]</a:t>
            </a:r>
            <a:r>
              <a:rPr lang="en-IN" sz="1600" dirty="0">
                <a:solidFill>
                  <a:srgbClr val="808080"/>
                </a:solidFill>
                <a:latin typeface="Times New Roman" pitchFamily="18" charset="0"/>
                <a:ea typeface="Calibri"/>
                <a:cs typeface="Times New Roman" pitchFamily="18" charset="0"/>
              </a:rPr>
              <a:t>)</a:t>
            </a:r>
            <a:r>
              <a:rPr lang="en-IN" sz="1600" dirty="0">
                <a:latin typeface="Times New Roman" pitchFamily="18" charset="0"/>
                <a:ea typeface="Calibri"/>
                <a:cs typeface="Times New Roman" pitchFamily="18" charset="0"/>
              </a:rPr>
              <a:t> </a:t>
            </a:r>
            <a:r>
              <a:rPr lang="en-IN" sz="1600" dirty="0">
                <a:solidFill>
                  <a:srgbClr val="0000FF"/>
                </a:solidFill>
                <a:latin typeface="Times New Roman" pitchFamily="18" charset="0"/>
                <a:ea typeface="Calibri"/>
                <a:cs typeface="Times New Roman" pitchFamily="18" charset="0"/>
              </a:rPr>
              <a:t>as</a:t>
            </a:r>
            <a:r>
              <a:rPr lang="en-IN" sz="1600" dirty="0">
                <a:latin typeface="Times New Roman" pitchFamily="18" charset="0"/>
                <a:ea typeface="Calibri"/>
                <a:cs typeface="Times New Roman" pitchFamily="18" charset="0"/>
              </a:rPr>
              <a:t> </a:t>
            </a:r>
            <a:r>
              <a:rPr lang="en-IN" sz="1600" dirty="0">
                <a:solidFill>
                  <a:srgbClr val="FF0000"/>
                </a:solidFill>
                <a:latin typeface="Times New Roman" pitchFamily="18" charset="0"/>
                <a:ea typeface="Calibri"/>
                <a:cs typeface="Times New Roman" pitchFamily="18" charset="0"/>
              </a:rPr>
              <a:t>'</a:t>
            </a:r>
            <a:r>
              <a:rPr lang="en-IN" sz="1600" dirty="0" err="1">
                <a:solidFill>
                  <a:srgbClr val="FF0000"/>
                </a:solidFill>
                <a:latin typeface="Times New Roman" pitchFamily="18" charset="0"/>
                <a:ea typeface="Calibri"/>
                <a:cs typeface="Times New Roman" pitchFamily="18" charset="0"/>
              </a:rPr>
              <a:t>Maximum_Manufacturing</a:t>
            </a:r>
            <a:r>
              <a:rPr lang="en-IN" sz="1600" dirty="0">
                <a:solidFill>
                  <a:srgbClr val="FF0000"/>
                </a:solidFill>
                <a:latin typeface="Times New Roman" pitchFamily="18" charset="0"/>
                <a:ea typeface="Calibri"/>
                <a:cs typeface="Times New Roman" pitchFamily="18" charset="0"/>
              </a:rPr>
              <a:t> Price'</a:t>
            </a:r>
            <a:r>
              <a:rPr lang="en-IN" sz="1600" dirty="0">
                <a:solidFill>
                  <a:srgbClr val="808080"/>
                </a:solidFill>
                <a:latin typeface="Times New Roman" pitchFamily="18" charset="0"/>
                <a:ea typeface="Calibri"/>
                <a:cs typeface="Times New Roman" pitchFamily="18" charset="0"/>
              </a:rPr>
              <a:t>,</a:t>
            </a:r>
            <a:r>
              <a:rPr lang="en-IN" sz="1600" dirty="0">
                <a:latin typeface="Times New Roman" pitchFamily="18" charset="0"/>
                <a:ea typeface="Calibri"/>
                <a:cs typeface="Times New Roman" pitchFamily="18" charset="0"/>
              </a:rPr>
              <a:t> </a:t>
            </a:r>
            <a:r>
              <a:rPr lang="en-IN" sz="1600" dirty="0">
                <a:solidFill>
                  <a:srgbClr val="FF00FF"/>
                </a:solidFill>
                <a:latin typeface="Times New Roman" pitchFamily="18" charset="0"/>
                <a:ea typeface="Calibri"/>
                <a:cs typeface="Times New Roman" pitchFamily="18" charset="0"/>
              </a:rPr>
              <a:t>MIN</a:t>
            </a:r>
            <a:r>
              <a:rPr lang="en-IN" sz="1600" dirty="0">
                <a:solidFill>
                  <a:srgbClr val="808080"/>
                </a:solidFill>
                <a:latin typeface="Times New Roman" pitchFamily="18" charset="0"/>
                <a:ea typeface="Calibri"/>
                <a:cs typeface="Times New Roman" pitchFamily="18" charset="0"/>
              </a:rPr>
              <a:t>(</a:t>
            </a:r>
            <a:r>
              <a:rPr lang="en-IN" sz="1600" dirty="0">
                <a:latin typeface="Times New Roman" pitchFamily="18" charset="0"/>
                <a:ea typeface="Calibri"/>
                <a:cs typeface="Times New Roman" pitchFamily="18" charset="0"/>
              </a:rPr>
              <a:t>[Manufacturing Price]</a:t>
            </a:r>
            <a:r>
              <a:rPr lang="en-IN" sz="1600" dirty="0">
                <a:solidFill>
                  <a:srgbClr val="808080"/>
                </a:solidFill>
                <a:latin typeface="Times New Roman" pitchFamily="18" charset="0"/>
                <a:ea typeface="Calibri"/>
                <a:cs typeface="Times New Roman" pitchFamily="18" charset="0"/>
              </a:rPr>
              <a:t>)</a:t>
            </a:r>
            <a:r>
              <a:rPr lang="en-IN" sz="1600" dirty="0">
                <a:latin typeface="Times New Roman" pitchFamily="18" charset="0"/>
                <a:ea typeface="Calibri"/>
                <a:cs typeface="Times New Roman" pitchFamily="18" charset="0"/>
              </a:rPr>
              <a:t> </a:t>
            </a:r>
            <a:r>
              <a:rPr lang="en-IN" sz="1600" dirty="0">
                <a:solidFill>
                  <a:srgbClr val="0000FF"/>
                </a:solidFill>
                <a:latin typeface="Times New Roman" pitchFamily="18" charset="0"/>
                <a:ea typeface="Calibri"/>
                <a:cs typeface="Times New Roman" pitchFamily="18" charset="0"/>
              </a:rPr>
              <a:t>as</a:t>
            </a:r>
            <a:r>
              <a:rPr lang="en-IN" sz="1600" dirty="0">
                <a:latin typeface="Times New Roman" pitchFamily="18" charset="0"/>
                <a:ea typeface="Calibri"/>
                <a:cs typeface="Times New Roman" pitchFamily="18" charset="0"/>
              </a:rPr>
              <a:t> </a:t>
            </a:r>
            <a:r>
              <a:rPr lang="en-IN" sz="1600" dirty="0">
                <a:solidFill>
                  <a:srgbClr val="FF0000"/>
                </a:solidFill>
                <a:latin typeface="Times New Roman" pitchFamily="18" charset="0"/>
                <a:ea typeface="Calibri"/>
                <a:cs typeface="Times New Roman" pitchFamily="18" charset="0"/>
              </a:rPr>
              <a:t>'</a:t>
            </a:r>
            <a:r>
              <a:rPr lang="en-IN" sz="1600" dirty="0" err="1">
                <a:solidFill>
                  <a:srgbClr val="FF0000"/>
                </a:solidFill>
                <a:latin typeface="Times New Roman" pitchFamily="18" charset="0"/>
                <a:ea typeface="Calibri"/>
                <a:cs typeface="Times New Roman" pitchFamily="18" charset="0"/>
              </a:rPr>
              <a:t>Minimum_Manufacturing</a:t>
            </a:r>
            <a:r>
              <a:rPr lang="en-IN" sz="1600" dirty="0">
                <a:solidFill>
                  <a:srgbClr val="FF0000"/>
                </a:solidFill>
                <a:latin typeface="Times New Roman" pitchFamily="18" charset="0"/>
                <a:ea typeface="Calibri"/>
                <a:cs typeface="Times New Roman" pitchFamily="18" charset="0"/>
              </a:rPr>
              <a:t> Price'</a:t>
            </a:r>
            <a:r>
              <a:rPr lang="en-IN" sz="1600" dirty="0">
                <a:latin typeface="Times New Roman" pitchFamily="18" charset="0"/>
                <a:ea typeface="Calibri"/>
                <a:cs typeface="Times New Roman" pitchFamily="18" charset="0"/>
              </a:rPr>
              <a:t> </a:t>
            </a:r>
            <a:r>
              <a:rPr lang="en-IN" sz="1600" dirty="0">
                <a:solidFill>
                  <a:srgbClr val="0000FF"/>
                </a:solidFill>
                <a:latin typeface="Times New Roman" pitchFamily="18" charset="0"/>
                <a:ea typeface="Calibri"/>
                <a:cs typeface="Times New Roman" pitchFamily="18" charset="0"/>
              </a:rPr>
              <a:t>From</a:t>
            </a:r>
            <a:r>
              <a:rPr lang="en-IN" sz="1600" dirty="0">
                <a:latin typeface="Times New Roman" pitchFamily="18" charset="0"/>
                <a:ea typeface="Calibri"/>
                <a:cs typeface="Times New Roman" pitchFamily="18" charset="0"/>
              </a:rPr>
              <a:t> [</a:t>
            </a:r>
            <a:r>
              <a:rPr lang="en-IN" sz="1600" dirty="0" err="1">
                <a:latin typeface="Times New Roman" pitchFamily="18" charset="0"/>
                <a:ea typeface="Calibri"/>
                <a:cs typeface="Times New Roman" pitchFamily="18" charset="0"/>
              </a:rPr>
              <a:t>dbo</a:t>
            </a:r>
            <a:r>
              <a:rPr lang="en-IN" sz="1600" dirty="0">
                <a:latin typeface="Times New Roman" pitchFamily="18" charset="0"/>
                <a:ea typeface="Calibri"/>
                <a:cs typeface="Times New Roman" pitchFamily="18" charset="0"/>
              </a:rPr>
              <a:t>]</a:t>
            </a:r>
            <a:r>
              <a:rPr lang="en-IN" sz="1600" dirty="0">
                <a:solidFill>
                  <a:srgbClr val="808080"/>
                </a:solidFill>
                <a:latin typeface="Times New Roman" pitchFamily="18" charset="0"/>
                <a:ea typeface="Calibri"/>
                <a:cs typeface="Times New Roman" pitchFamily="18" charset="0"/>
              </a:rPr>
              <a:t>.</a:t>
            </a:r>
            <a:r>
              <a:rPr lang="en-IN" sz="1600" dirty="0">
                <a:latin typeface="Times New Roman" pitchFamily="18" charset="0"/>
                <a:ea typeface="Calibri"/>
                <a:cs typeface="Times New Roman" pitchFamily="18" charset="0"/>
              </a:rPr>
              <a:t>[Financial Data</a:t>
            </a:r>
            <a:r>
              <a:rPr lang="en-IN" sz="1600" dirty="0" smtClean="0">
                <a:latin typeface="Times New Roman" pitchFamily="18" charset="0"/>
                <a:ea typeface="Calibri"/>
                <a:cs typeface="Times New Roman" pitchFamily="18" charset="0"/>
              </a:rPr>
              <a:t>] =&gt; </a:t>
            </a:r>
            <a:r>
              <a:rPr lang="en-IN" sz="1600" kern="1200" dirty="0" smtClean="0">
                <a:solidFill>
                  <a:srgbClr val="00B050"/>
                </a:solidFill>
                <a:latin typeface="Times New Roman" pitchFamily="18" charset="0"/>
                <a:cs typeface="Times New Roman" pitchFamily="18" charset="0"/>
              </a:rPr>
              <a:t>Returns data for maximum &amp; minimum manufacturing price from Discounts Column of table ‘Financial Data’. </a:t>
            </a:r>
            <a:endParaRPr lang="en-US" sz="1600" dirty="0">
              <a:effectLst/>
              <a:latin typeface="Times New Roman" pitchFamily="18" charset="0"/>
              <a:ea typeface="Calibri"/>
              <a:cs typeface="Times New Roman" pitchFamily="18" charset="0"/>
            </a:endParaRPr>
          </a:p>
        </p:txBody>
      </p:sp>
      <p:pic>
        <p:nvPicPr>
          <p:cNvPr id="6" name="Picture 5"/>
          <p:cNvPicPr/>
          <p:nvPr/>
        </p:nvPicPr>
        <p:blipFill>
          <a:blip r:embed="rId3" cstate="print"/>
          <a:srcRect/>
          <a:stretch>
            <a:fillRect/>
          </a:stretch>
        </p:blipFill>
        <p:spPr bwMode="auto">
          <a:xfrm>
            <a:off x="498764" y="1721927"/>
            <a:ext cx="8419605" cy="3243448"/>
          </a:xfrm>
          <a:prstGeom prst="rect">
            <a:avLst/>
          </a:prstGeom>
          <a:noFill/>
          <a:ln w="9525">
            <a:noFill/>
            <a:miter lim="800000"/>
            <a:headEnd/>
            <a:tailEnd/>
          </a:ln>
        </p:spPr>
      </p:pic>
      <p:sp>
        <p:nvSpPr>
          <p:cNvPr id="9" name="Google Shape;98;p20"/>
          <p:cNvSpPr txBox="1">
            <a:spLocks noGrp="1"/>
          </p:cNvSpPr>
          <p:nvPr>
            <p:ph type="title"/>
          </p:nvPr>
        </p:nvSpPr>
        <p:spPr>
          <a:xfrm>
            <a:off x="311700" y="21100"/>
            <a:ext cx="8520600" cy="584542"/>
          </a:xfrm>
          <a:prstGeom prst="rect">
            <a:avLst/>
          </a:prstGeom>
          <a:noFill/>
          <a:ln>
            <a:noFill/>
          </a:ln>
        </p:spPr>
        <p:txBody>
          <a:bodyPr spcFirstLastPara="1" wrap="square" lIns="91425" tIns="91425" rIns="91425" bIns="91425" anchor="t" anchorCtr="0">
            <a:noAutofit/>
          </a:bodyPr>
          <a:lstStyle/>
          <a:p>
            <a:pPr lvl="0" algn="l">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SQL Queries on the Imported Data into the SQL Server</a:t>
            </a:r>
            <a:endParaRPr sz="2400" b="1" u="sng" dirty="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endParaRPr>
          </a:p>
        </p:txBody>
      </p:sp>
    </p:spTree>
    <p:extLst>
      <p:ext uri="{BB962C8B-B14F-4D97-AF65-F5344CB8AC3E}">
        <p14:creationId xmlns="" xmlns:p14="http://schemas.microsoft.com/office/powerpoint/2010/main" val="4221442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Rectangle 1"/>
          <p:cNvSpPr/>
          <p:nvPr/>
        </p:nvSpPr>
        <p:spPr>
          <a:xfrm>
            <a:off x="95536" y="732476"/>
            <a:ext cx="8822833" cy="941796"/>
          </a:xfrm>
          <a:prstGeom prst="rect">
            <a:avLst/>
          </a:prstGeom>
        </p:spPr>
        <p:txBody>
          <a:bodyPr wrap="square">
            <a:spAutoFit/>
          </a:bodyPr>
          <a:lstStyle/>
          <a:p>
            <a:pPr marL="273050" indent="-273050" algn="just">
              <a:lnSpc>
                <a:spcPct val="115000"/>
              </a:lnSpc>
            </a:pPr>
            <a:r>
              <a:rPr lang="en-IN" sz="1600" dirty="0" smtClean="0">
                <a:solidFill>
                  <a:schemeClr val="tx1"/>
                </a:solidFill>
                <a:latin typeface="Times New Roman" pitchFamily="18" charset="0"/>
                <a:ea typeface="Calibri"/>
                <a:cs typeface="Times New Roman" pitchFamily="18" charset="0"/>
              </a:rPr>
              <a:t>5.</a:t>
            </a:r>
            <a:r>
              <a:rPr lang="en-IN" sz="1600" dirty="0" smtClean="0">
                <a:solidFill>
                  <a:srgbClr val="0000FF"/>
                </a:solidFill>
                <a:latin typeface="Times New Roman" pitchFamily="18" charset="0"/>
                <a:ea typeface="Calibri"/>
                <a:cs typeface="Times New Roman" pitchFamily="18" charset="0"/>
              </a:rPr>
              <a:t> </a:t>
            </a:r>
            <a:r>
              <a:rPr lang="en-IN" sz="1600" dirty="0" smtClean="0">
                <a:solidFill>
                  <a:srgbClr val="0000FF"/>
                </a:solidFill>
                <a:latin typeface="Times New Roman" pitchFamily="18" charset="0"/>
                <a:cs typeface="Times New Roman" pitchFamily="18" charset="0"/>
              </a:rPr>
              <a:t>Select</a:t>
            </a:r>
            <a:r>
              <a:rPr lang="en-IN" sz="1600" dirty="0" smtClean="0">
                <a:latin typeface="Times New Roman" pitchFamily="18" charset="0"/>
                <a:cs typeface="Times New Roman" pitchFamily="18" charset="0"/>
              </a:rPr>
              <a:t> Country</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 Product</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 </a:t>
            </a:r>
            <a:r>
              <a:rPr lang="en-IN" sz="1600" dirty="0" smtClean="0">
                <a:solidFill>
                  <a:srgbClr val="FF00FF"/>
                </a:solidFill>
                <a:latin typeface="Times New Roman" pitchFamily="18" charset="0"/>
                <a:cs typeface="Times New Roman" pitchFamily="18" charset="0"/>
              </a:rPr>
              <a:t>SUM</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Profit</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as </a:t>
            </a:r>
            <a:r>
              <a:rPr lang="en-IN" sz="1600" dirty="0" smtClean="0">
                <a:solidFill>
                  <a:srgbClr val="FF0000"/>
                </a:solidFill>
                <a:latin typeface="Times New Roman" pitchFamily="18" charset="0"/>
                <a:cs typeface="Times New Roman" pitchFamily="18" charset="0"/>
              </a:rPr>
              <a:t>'Profit’ </a:t>
            </a:r>
            <a:r>
              <a:rPr lang="en-IN" sz="1600" dirty="0" smtClean="0">
                <a:solidFill>
                  <a:srgbClr val="0000FF"/>
                </a:solidFill>
                <a:latin typeface="Times New Roman" pitchFamily="18" charset="0"/>
                <a:cs typeface="Times New Roman" pitchFamily="18" charset="0"/>
              </a:rPr>
              <a:t>From</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dbo</a:t>
            </a:r>
            <a:r>
              <a:rPr lang="en-IN" sz="1600" dirty="0" smtClean="0">
                <a:latin typeface="Times New Roman" pitchFamily="18" charset="0"/>
                <a:cs typeface="Times New Roman" pitchFamily="18" charset="0"/>
              </a:rPr>
              <a:t>]</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[Financial Data] </a:t>
            </a:r>
            <a:r>
              <a:rPr lang="en-IN" sz="1600" dirty="0" smtClean="0">
                <a:solidFill>
                  <a:srgbClr val="0000FF"/>
                </a:solidFill>
                <a:latin typeface="Times New Roman" pitchFamily="18" charset="0"/>
                <a:cs typeface="Times New Roman" pitchFamily="18" charset="0"/>
              </a:rPr>
              <a:t>Group</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By</a:t>
            </a:r>
            <a:r>
              <a:rPr lang="en-IN" sz="1600" dirty="0" smtClean="0">
                <a:latin typeface="Times New Roman" pitchFamily="18" charset="0"/>
                <a:cs typeface="Times New Roman" pitchFamily="18" charset="0"/>
              </a:rPr>
              <a:t> Product</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 Country </a:t>
            </a:r>
            <a:r>
              <a:rPr lang="en-IN" sz="1600" dirty="0" smtClean="0">
                <a:solidFill>
                  <a:srgbClr val="0000FF"/>
                </a:solidFill>
                <a:latin typeface="Times New Roman" pitchFamily="18" charset="0"/>
                <a:cs typeface="Times New Roman" pitchFamily="18" charset="0"/>
              </a:rPr>
              <a:t>Order</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By</a:t>
            </a:r>
            <a:r>
              <a:rPr lang="en-IN" sz="1600" dirty="0" smtClean="0">
                <a:latin typeface="Times New Roman" pitchFamily="18" charset="0"/>
                <a:cs typeface="Times New Roman" pitchFamily="18" charset="0"/>
              </a:rPr>
              <a:t> Profit </a:t>
            </a:r>
            <a:r>
              <a:rPr lang="en-IN" sz="1600" dirty="0" err="1" smtClean="0">
                <a:solidFill>
                  <a:srgbClr val="0000FF"/>
                </a:solidFill>
                <a:latin typeface="Times New Roman" pitchFamily="18" charset="0"/>
                <a:cs typeface="Times New Roman" pitchFamily="18" charset="0"/>
              </a:rPr>
              <a:t>Desc</a:t>
            </a:r>
            <a:r>
              <a:rPr lang="en-IN" sz="1600" dirty="0" smtClean="0">
                <a:solidFill>
                  <a:srgbClr val="0000FF"/>
                </a:solidFill>
                <a:latin typeface="Times New Roman" pitchFamily="18" charset="0"/>
                <a:cs typeface="Times New Roman" pitchFamily="18" charset="0"/>
              </a:rPr>
              <a:t> </a:t>
            </a:r>
            <a:r>
              <a:rPr lang="en-IN" sz="1600" dirty="0" smtClean="0">
                <a:latin typeface="Times New Roman" pitchFamily="18" charset="0"/>
                <a:ea typeface="Calibri"/>
                <a:cs typeface="Times New Roman" pitchFamily="18" charset="0"/>
              </a:rPr>
              <a:t>=&gt; </a:t>
            </a:r>
            <a:r>
              <a:rPr lang="en-IN" sz="1600" kern="1200" dirty="0" smtClean="0">
                <a:solidFill>
                  <a:srgbClr val="00B050"/>
                </a:solidFill>
                <a:latin typeface="Times New Roman" pitchFamily="18" charset="0"/>
                <a:cs typeface="Times New Roman" pitchFamily="18" charset="0"/>
              </a:rPr>
              <a:t>Returns data for total profit arranged in descending order &amp;  aggregated by country/product from Country, Product, Profit Column of table ‘Financial Data’. </a:t>
            </a:r>
            <a:endParaRPr lang="en-US" sz="1600" dirty="0">
              <a:effectLst/>
              <a:latin typeface="Times New Roman" pitchFamily="18" charset="0"/>
              <a:ea typeface="Calibri"/>
              <a:cs typeface="Times New Roman" pitchFamily="18" charset="0"/>
            </a:endParaRPr>
          </a:p>
        </p:txBody>
      </p:sp>
      <p:pic>
        <p:nvPicPr>
          <p:cNvPr id="3074" name="Picture 2"/>
          <p:cNvPicPr>
            <a:picLocks noChangeAspect="1" noChangeArrowheads="1"/>
          </p:cNvPicPr>
          <p:nvPr/>
        </p:nvPicPr>
        <p:blipFill>
          <a:blip r:embed="rId3"/>
          <a:srcRect/>
          <a:stretch>
            <a:fillRect/>
          </a:stretch>
        </p:blipFill>
        <p:spPr bwMode="auto">
          <a:xfrm>
            <a:off x="368138" y="1772580"/>
            <a:ext cx="8490857" cy="3287795"/>
          </a:xfrm>
          <a:prstGeom prst="rect">
            <a:avLst/>
          </a:prstGeom>
          <a:noFill/>
          <a:ln w="9525">
            <a:noFill/>
            <a:miter lim="800000"/>
            <a:headEnd/>
            <a:tailEnd/>
          </a:ln>
        </p:spPr>
      </p:pic>
      <p:sp>
        <p:nvSpPr>
          <p:cNvPr id="9" name="Google Shape;98;p20"/>
          <p:cNvSpPr txBox="1">
            <a:spLocks noGrp="1"/>
          </p:cNvSpPr>
          <p:nvPr>
            <p:ph type="title"/>
          </p:nvPr>
        </p:nvSpPr>
        <p:spPr>
          <a:xfrm>
            <a:off x="311700" y="21100"/>
            <a:ext cx="8520600" cy="584542"/>
          </a:xfrm>
          <a:prstGeom prst="rect">
            <a:avLst/>
          </a:prstGeom>
          <a:noFill/>
          <a:ln>
            <a:noFill/>
          </a:ln>
        </p:spPr>
        <p:txBody>
          <a:bodyPr spcFirstLastPara="1" wrap="square" lIns="91425" tIns="91425" rIns="91425" bIns="91425" anchor="t" anchorCtr="0">
            <a:noAutofit/>
          </a:bodyPr>
          <a:lstStyle/>
          <a:p>
            <a:pPr lvl="0" algn="l">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SQL Queries on the Imported Data into the SQL Server</a:t>
            </a:r>
            <a:endParaRPr sz="2400" b="1" u="sng" dirty="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endParaRPr>
          </a:p>
        </p:txBody>
      </p:sp>
    </p:spTree>
    <p:extLst>
      <p:ext uri="{BB962C8B-B14F-4D97-AF65-F5344CB8AC3E}">
        <p14:creationId xmlns="" xmlns:p14="http://schemas.microsoft.com/office/powerpoint/2010/main" val="42214426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Rectangle 1"/>
          <p:cNvSpPr/>
          <p:nvPr/>
        </p:nvSpPr>
        <p:spPr>
          <a:xfrm>
            <a:off x="95536" y="732476"/>
            <a:ext cx="8822833" cy="941796"/>
          </a:xfrm>
          <a:prstGeom prst="rect">
            <a:avLst/>
          </a:prstGeom>
        </p:spPr>
        <p:txBody>
          <a:bodyPr wrap="square">
            <a:spAutoFit/>
          </a:bodyPr>
          <a:lstStyle/>
          <a:p>
            <a:pPr marL="273050" indent="-273050" algn="just">
              <a:lnSpc>
                <a:spcPct val="115000"/>
              </a:lnSpc>
            </a:pPr>
            <a:r>
              <a:rPr lang="en-IN" sz="1600" dirty="0" smtClean="0">
                <a:solidFill>
                  <a:schemeClr val="tx1"/>
                </a:solidFill>
                <a:latin typeface="Times New Roman" pitchFamily="18" charset="0"/>
                <a:ea typeface="Calibri"/>
                <a:cs typeface="Times New Roman" pitchFamily="18" charset="0"/>
              </a:rPr>
              <a:t>6.</a:t>
            </a:r>
            <a:r>
              <a:rPr lang="en-IN" sz="1600" dirty="0" smtClean="0">
                <a:solidFill>
                  <a:srgbClr val="0000FF"/>
                </a:solidFill>
                <a:latin typeface="Times New Roman" pitchFamily="18" charset="0"/>
                <a:ea typeface="Calibri"/>
                <a:cs typeface="Times New Roman" pitchFamily="18" charset="0"/>
              </a:rPr>
              <a:t> Select</a:t>
            </a:r>
            <a:r>
              <a:rPr lang="en-IN" sz="1600" dirty="0" smtClean="0">
                <a:latin typeface="Times New Roman" pitchFamily="18" charset="0"/>
                <a:ea typeface="Calibri"/>
                <a:cs typeface="Times New Roman" pitchFamily="18" charset="0"/>
              </a:rPr>
              <a:t> Segment</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 </a:t>
            </a:r>
            <a:r>
              <a:rPr lang="en-IN" sz="1600" dirty="0" smtClean="0">
                <a:solidFill>
                  <a:srgbClr val="FF00FF"/>
                </a:solidFill>
                <a:latin typeface="Times New Roman" pitchFamily="18" charset="0"/>
                <a:ea typeface="Calibri"/>
                <a:cs typeface="Times New Roman" pitchFamily="18" charset="0"/>
              </a:rPr>
              <a:t>SUM</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[Units Sold]</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 </a:t>
            </a:r>
            <a:r>
              <a:rPr lang="en-IN" sz="1600" dirty="0" smtClean="0">
                <a:solidFill>
                  <a:srgbClr val="0000FF"/>
                </a:solidFill>
                <a:latin typeface="Times New Roman" pitchFamily="18" charset="0"/>
                <a:ea typeface="Calibri"/>
                <a:cs typeface="Times New Roman" pitchFamily="18" charset="0"/>
              </a:rPr>
              <a:t>as</a:t>
            </a:r>
            <a:r>
              <a:rPr lang="en-IN" sz="1600" dirty="0" smtClean="0">
                <a:latin typeface="Times New Roman" pitchFamily="18" charset="0"/>
                <a:ea typeface="Calibri"/>
                <a:cs typeface="Times New Roman" pitchFamily="18" charset="0"/>
              </a:rPr>
              <a:t> </a:t>
            </a:r>
            <a:r>
              <a:rPr lang="en-IN" sz="1600" dirty="0" smtClean="0">
                <a:solidFill>
                  <a:srgbClr val="FF0000"/>
                </a:solidFill>
                <a:latin typeface="Times New Roman" pitchFamily="18" charset="0"/>
                <a:ea typeface="Calibri"/>
                <a:cs typeface="Times New Roman" pitchFamily="18" charset="0"/>
              </a:rPr>
              <a:t>'</a:t>
            </a:r>
            <a:r>
              <a:rPr lang="en-IN" sz="1600" dirty="0" err="1" smtClean="0">
                <a:solidFill>
                  <a:srgbClr val="FF0000"/>
                </a:solidFill>
                <a:latin typeface="Times New Roman" pitchFamily="18" charset="0"/>
                <a:ea typeface="Calibri"/>
                <a:cs typeface="Times New Roman" pitchFamily="18" charset="0"/>
              </a:rPr>
              <a:t>Units_Sold</a:t>
            </a:r>
            <a:r>
              <a:rPr lang="en-IN" sz="1600" dirty="0" smtClean="0">
                <a:solidFill>
                  <a:srgbClr val="FF0000"/>
                </a:solidFill>
                <a:latin typeface="Times New Roman" pitchFamily="18" charset="0"/>
                <a:ea typeface="Calibri"/>
                <a:cs typeface="Times New Roman" pitchFamily="18" charset="0"/>
              </a:rPr>
              <a:t>'</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 </a:t>
            </a:r>
            <a:r>
              <a:rPr lang="en-IN" sz="1600" dirty="0" smtClean="0">
                <a:solidFill>
                  <a:srgbClr val="FF00FF"/>
                </a:solidFill>
                <a:latin typeface="Times New Roman" pitchFamily="18" charset="0"/>
                <a:ea typeface="Calibri"/>
                <a:cs typeface="Times New Roman" pitchFamily="18" charset="0"/>
              </a:rPr>
              <a:t>SUM</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[Sales]</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 </a:t>
            </a:r>
            <a:r>
              <a:rPr lang="en-IN" sz="1600" dirty="0" smtClean="0">
                <a:solidFill>
                  <a:srgbClr val="0000FF"/>
                </a:solidFill>
                <a:latin typeface="Times New Roman" pitchFamily="18" charset="0"/>
                <a:ea typeface="Calibri"/>
                <a:cs typeface="Times New Roman" pitchFamily="18" charset="0"/>
              </a:rPr>
              <a:t>as</a:t>
            </a:r>
            <a:r>
              <a:rPr lang="en-IN" sz="1600" dirty="0" smtClean="0">
                <a:latin typeface="Times New Roman" pitchFamily="18" charset="0"/>
                <a:ea typeface="Calibri"/>
                <a:cs typeface="Times New Roman" pitchFamily="18" charset="0"/>
              </a:rPr>
              <a:t> </a:t>
            </a:r>
            <a:r>
              <a:rPr lang="en-IN" sz="1600" dirty="0" smtClean="0">
                <a:solidFill>
                  <a:srgbClr val="FF0000"/>
                </a:solidFill>
                <a:latin typeface="Times New Roman" pitchFamily="18" charset="0"/>
                <a:ea typeface="Calibri"/>
                <a:cs typeface="Times New Roman" pitchFamily="18" charset="0"/>
              </a:rPr>
              <a:t>'Sales'</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 </a:t>
            </a:r>
            <a:r>
              <a:rPr lang="en-IN" sz="1600" dirty="0" smtClean="0">
                <a:solidFill>
                  <a:srgbClr val="FF00FF"/>
                </a:solidFill>
                <a:latin typeface="Times New Roman" pitchFamily="18" charset="0"/>
                <a:ea typeface="Calibri"/>
                <a:cs typeface="Times New Roman" pitchFamily="18" charset="0"/>
              </a:rPr>
              <a:t>SUM</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[Profit]</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 </a:t>
            </a:r>
            <a:r>
              <a:rPr lang="en-IN" sz="1600" dirty="0" smtClean="0">
                <a:solidFill>
                  <a:srgbClr val="0000FF"/>
                </a:solidFill>
                <a:latin typeface="Times New Roman" pitchFamily="18" charset="0"/>
                <a:ea typeface="Calibri"/>
                <a:cs typeface="Times New Roman" pitchFamily="18" charset="0"/>
              </a:rPr>
              <a:t>as</a:t>
            </a:r>
            <a:r>
              <a:rPr lang="en-IN" sz="1600" dirty="0" smtClean="0">
                <a:latin typeface="Times New Roman" pitchFamily="18" charset="0"/>
                <a:ea typeface="Calibri"/>
                <a:cs typeface="Times New Roman" pitchFamily="18" charset="0"/>
              </a:rPr>
              <a:t> </a:t>
            </a:r>
            <a:r>
              <a:rPr lang="en-IN" sz="1600" dirty="0" smtClean="0">
                <a:solidFill>
                  <a:srgbClr val="FF0000"/>
                </a:solidFill>
                <a:latin typeface="Times New Roman" pitchFamily="18" charset="0"/>
                <a:ea typeface="Calibri"/>
                <a:cs typeface="Times New Roman" pitchFamily="18" charset="0"/>
              </a:rPr>
              <a:t>'Profit‘</a:t>
            </a:r>
            <a:r>
              <a:rPr lang="en-IN" sz="1600" dirty="0" smtClean="0">
                <a:latin typeface="Times New Roman" pitchFamily="18" charset="0"/>
                <a:ea typeface="Calibri"/>
                <a:cs typeface="Times New Roman" pitchFamily="18" charset="0"/>
              </a:rPr>
              <a:t> </a:t>
            </a:r>
            <a:r>
              <a:rPr lang="en-IN" sz="1600" dirty="0" smtClean="0">
                <a:solidFill>
                  <a:srgbClr val="0000FF"/>
                </a:solidFill>
                <a:latin typeface="Times New Roman" pitchFamily="18" charset="0"/>
                <a:ea typeface="Calibri"/>
                <a:cs typeface="Times New Roman" pitchFamily="18" charset="0"/>
              </a:rPr>
              <a:t>From</a:t>
            </a:r>
            <a:r>
              <a:rPr lang="en-IN" sz="1600" dirty="0" smtClean="0">
                <a:latin typeface="Times New Roman" pitchFamily="18" charset="0"/>
                <a:ea typeface="Calibri"/>
                <a:cs typeface="Times New Roman" pitchFamily="18" charset="0"/>
              </a:rPr>
              <a:t> [</a:t>
            </a:r>
            <a:r>
              <a:rPr lang="en-IN" sz="1600" dirty="0" err="1" smtClean="0">
                <a:latin typeface="Times New Roman" pitchFamily="18" charset="0"/>
                <a:ea typeface="Calibri"/>
                <a:cs typeface="Times New Roman" pitchFamily="18" charset="0"/>
              </a:rPr>
              <a:t>dbo</a:t>
            </a:r>
            <a:r>
              <a:rPr lang="en-IN" sz="1600" dirty="0" smtClean="0">
                <a:latin typeface="Times New Roman" pitchFamily="18" charset="0"/>
                <a:ea typeface="Calibri"/>
                <a:cs typeface="Times New Roman" pitchFamily="18" charset="0"/>
              </a:rPr>
              <a:t>]</a:t>
            </a:r>
            <a:r>
              <a:rPr lang="en-IN" sz="1600" dirty="0" smtClean="0">
                <a:solidFill>
                  <a:srgbClr val="808080"/>
                </a:solidFill>
                <a:latin typeface="Times New Roman" pitchFamily="18" charset="0"/>
                <a:ea typeface="Calibri"/>
                <a:cs typeface="Times New Roman" pitchFamily="18" charset="0"/>
              </a:rPr>
              <a:t>.</a:t>
            </a:r>
            <a:r>
              <a:rPr lang="en-IN" sz="1600" dirty="0" smtClean="0">
                <a:latin typeface="Times New Roman" pitchFamily="18" charset="0"/>
                <a:ea typeface="Calibri"/>
                <a:cs typeface="Times New Roman" pitchFamily="18" charset="0"/>
              </a:rPr>
              <a:t>[Financial Data] </a:t>
            </a:r>
            <a:r>
              <a:rPr lang="en-IN" sz="1600" dirty="0" smtClean="0">
                <a:solidFill>
                  <a:srgbClr val="0000FF"/>
                </a:solidFill>
                <a:latin typeface="Times New Roman" pitchFamily="18" charset="0"/>
                <a:ea typeface="Calibri"/>
                <a:cs typeface="Times New Roman" pitchFamily="18" charset="0"/>
              </a:rPr>
              <a:t>Group</a:t>
            </a:r>
            <a:r>
              <a:rPr lang="en-IN" sz="1600" dirty="0" smtClean="0">
                <a:latin typeface="Times New Roman" pitchFamily="18" charset="0"/>
                <a:ea typeface="Calibri"/>
                <a:cs typeface="Times New Roman" pitchFamily="18" charset="0"/>
              </a:rPr>
              <a:t> </a:t>
            </a:r>
            <a:r>
              <a:rPr lang="en-IN" sz="1600" dirty="0" smtClean="0">
                <a:solidFill>
                  <a:srgbClr val="0000FF"/>
                </a:solidFill>
                <a:latin typeface="Times New Roman" pitchFamily="18" charset="0"/>
                <a:ea typeface="Calibri"/>
                <a:cs typeface="Times New Roman" pitchFamily="18" charset="0"/>
              </a:rPr>
              <a:t>by</a:t>
            </a:r>
            <a:r>
              <a:rPr lang="en-IN" sz="1600" dirty="0" smtClean="0">
                <a:latin typeface="Times New Roman" pitchFamily="18" charset="0"/>
                <a:ea typeface="Calibri"/>
                <a:cs typeface="Times New Roman" pitchFamily="18" charset="0"/>
              </a:rPr>
              <a:t> [Segment]</a:t>
            </a:r>
            <a:r>
              <a:rPr lang="en-US" sz="1600" dirty="0" smtClean="0">
                <a:latin typeface="Times New Roman" pitchFamily="18" charset="0"/>
                <a:ea typeface="Calibri"/>
                <a:cs typeface="Times New Roman" pitchFamily="18" charset="0"/>
              </a:rPr>
              <a:t> </a:t>
            </a:r>
            <a:r>
              <a:rPr lang="en-IN" sz="1600" dirty="0" smtClean="0">
                <a:latin typeface="Times New Roman" pitchFamily="18" charset="0"/>
                <a:ea typeface="Calibri"/>
                <a:cs typeface="Times New Roman" pitchFamily="18" charset="0"/>
              </a:rPr>
              <a:t>=&gt; </a:t>
            </a:r>
            <a:r>
              <a:rPr lang="en-IN" sz="1600" kern="1200" dirty="0" smtClean="0">
                <a:solidFill>
                  <a:srgbClr val="00B050"/>
                </a:solidFill>
                <a:latin typeface="Times New Roman" pitchFamily="18" charset="0"/>
                <a:cs typeface="Times New Roman" pitchFamily="18" charset="0"/>
              </a:rPr>
              <a:t>Returns data for total units sold, sales &amp; profit aggregated by Segment from Segment, Units Sold, Sales, Profit Column of table ‘Financial Data’. </a:t>
            </a:r>
            <a:endParaRPr lang="en-US" sz="1600" dirty="0">
              <a:effectLst/>
              <a:latin typeface="Times New Roman" pitchFamily="18" charset="0"/>
              <a:ea typeface="Calibri"/>
              <a:cs typeface="Times New Roman" pitchFamily="18" charset="0"/>
            </a:endParaRPr>
          </a:p>
        </p:txBody>
      </p:sp>
      <p:pic>
        <p:nvPicPr>
          <p:cNvPr id="5" name="Picture 4"/>
          <p:cNvPicPr/>
          <p:nvPr/>
        </p:nvPicPr>
        <p:blipFill>
          <a:blip r:embed="rId3" cstate="print"/>
          <a:srcRect/>
          <a:stretch>
            <a:fillRect/>
          </a:stretch>
        </p:blipFill>
        <p:spPr bwMode="auto">
          <a:xfrm>
            <a:off x="427512" y="1832289"/>
            <a:ext cx="8407730" cy="3107846"/>
          </a:xfrm>
          <a:prstGeom prst="rect">
            <a:avLst/>
          </a:prstGeom>
          <a:noFill/>
          <a:ln w="9525">
            <a:noFill/>
            <a:miter lim="800000"/>
            <a:headEnd/>
            <a:tailEnd/>
          </a:ln>
        </p:spPr>
      </p:pic>
      <p:sp>
        <p:nvSpPr>
          <p:cNvPr id="8" name="Google Shape;98;p20"/>
          <p:cNvSpPr txBox="1">
            <a:spLocks noGrp="1"/>
          </p:cNvSpPr>
          <p:nvPr>
            <p:ph type="title"/>
          </p:nvPr>
        </p:nvSpPr>
        <p:spPr>
          <a:xfrm>
            <a:off x="311700" y="21100"/>
            <a:ext cx="8520600" cy="584542"/>
          </a:xfrm>
          <a:prstGeom prst="rect">
            <a:avLst/>
          </a:prstGeom>
          <a:noFill/>
          <a:ln>
            <a:noFill/>
          </a:ln>
        </p:spPr>
        <p:txBody>
          <a:bodyPr spcFirstLastPara="1" wrap="square" lIns="91425" tIns="91425" rIns="91425" bIns="91425" anchor="t" anchorCtr="0">
            <a:noAutofit/>
          </a:bodyPr>
          <a:lstStyle/>
          <a:p>
            <a:pPr lvl="0" algn="l">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SQL Queries on the Imported Data into the SQL Server</a:t>
            </a:r>
            <a:endParaRPr sz="2400" b="1" u="sng" dirty="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endParaRPr>
          </a:p>
        </p:txBody>
      </p:sp>
    </p:spTree>
    <p:extLst>
      <p:ext uri="{BB962C8B-B14F-4D97-AF65-F5344CB8AC3E}">
        <p14:creationId xmlns="" xmlns:p14="http://schemas.microsoft.com/office/powerpoint/2010/main" val="4221442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Rectangle 1"/>
          <p:cNvSpPr/>
          <p:nvPr/>
        </p:nvSpPr>
        <p:spPr>
          <a:xfrm>
            <a:off x="95536" y="696851"/>
            <a:ext cx="9048464" cy="1323439"/>
          </a:xfrm>
          <a:prstGeom prst="rect">
            <a:avLst/>
          </a:prstGeom>
        </p:spPr>
        <p:txBody>
          <a:bodyPr wrap="square">
            <a:spAutoFit/>
          </a:bodyPr>
          <a:lstStyle/>
          <a:p>
            <a:pPr marL="177800" indent="-177800"/>
            <a:r>
              <a:rPr lang="en-IN" sz="1600" dirty="0" smtClean="0">
                <a:solidFill>
                  <a:schemeClr val="tx1"/>
                </a:solidFill>
                <a:latin typeface="Times New Roman" pitchFamily="18" charset="0"/>
                <a:ea typeface="Calibri"/>
                <a:cs typeface="Times New Roman" pitchFamily="18" charset="0"/>
              </a:rPr>
              <a:t>7.</a:t>
            </a:r>
            <a:r>
              <a:rPr lang="en-IN" sz="1600" dirty="0" smtClean="0">
                <a:solidFill>
                  <a:srgbClr val="0000FF"/>
                </a:solidFill>
                <a:latin typeface="Times New Roman" pitchFamily="18" charset="0"/>
                <a:ea typeface="Calibri"/>
                <a:cs typeface="Times New Roman" pitchFamily="18" charset="0"/>
              </a:rPr>
              <a:t> </a:t>
            </a:r>
            <a:r>
              <a:rPr lang="en-IN" sz="1600" dirty="0" smtClean="0">
                <a:solidFill>
                  <a:srgbClr val="0000FF"/>
                </a:solidFill>
                <a:latin typeface="Times New Roman" pitchFamily="18" charset="0"/>
                <a:cs typeface="Times New Roman" pitchFamily="18" charset="0"/>
              </a:rPr>
              <a:t>ALTER</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TABLE</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dbo</a:t>
            </a:r>
            <a:r>
              <a:rPr lang="en-IN" sz="1600" dirty="0" smtClean="0">
                <a:latin typeface="Times New Roman" pitchFamily="18" charset="0"/>
                <a:cs typeface="Times New Roman" pitchFamily="18" charset="0"/>
              </a:rPr>
              <a:t>]</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[Financial Data] </a:t>
            </a:r>
            <a:r>
              <a:rPr lang="en-IN" sz="1600" dirty="0" smtClean="0">
                <a:solidFill>
                  <a:srgbClr val="0000FF"/>
                </a:solidFill>
                <a:latin typeface="Times New Roman" pitchFamily="18" charset="0"/>
                <a:cs typeface="Times New Roman" pitchFamily="18" charset="0"/>
              </a:rPr>
              <a:t>ALTER</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COLUMN</a:t>
            </a:r>
            <a:r>
              <a:rPr lang="en-IN" sz="1600" dirty="0" smtClean="0">
                <a:latin typeface="Times New Roman" pitchFamily="18" charset="0"/>
                <a:cs typeface="Times New Roman" pitchFamily="18" charset="0"/>
              </a:rPr>
              <a:t> [Date] </a:t>
            </a:r>
            <a:r>
              <a:rPr lang="en-IN" sz="1600" dirty="0" smtClean="0">
                <a:solidFill>
                  <a:srgbClr val="0000FF"/>
                </a:solidFill>
                <a:latin typeface="Times New Roman" pitchFamily="18" charset="0"/>
                <a:cs typeface="Times New Roman" pitchFamily="18" charset="0"/>
              </a:rPr>
              <a:t>date</a:t>
            </a:r>
            <a:r>
              <a:rPr lang="en-IN" sz="1600" dirty="0" smtClean="0">
                <a:solidFill>
                  <a:srgbClr val="808080"/>
                </a:solidFill>
                <a:latin typeface="Times New Roman" pitchFamily="18" charset="0"/>
                <a:cs typeface="Times New Roman" pitchFamily="18" charset="0"/>
              </a:rPr>
              <a:t>; =&gt; Use to change the data type from </a:t>
            </a:r>
            <a:r>
              <a:rPr lang="en-IN" sz="1600" dirty="0" err="1" smtClean="0">
                <a:solidFill>
                  <a:srgbClr val="808080"/>
                </a:solidFill>
                <a:latin typeface="Times New Roman" pitchFamily="18" charset="0"/>
                <a:cs typeface="Times New Roman" pitchFamily="18" charset="0"/>
              </a:rPr>
              <a:t>datetime</a:t>
            </a:r>
            <a:r>
              <a:rPr lang="en-IN" sz="1600" dirty="0" smtClean="0">
                <a:solidFill>
                  <a:srgbClr val="808080"/>
                </a:solidFill>
                <a:latin typeface="Times New Roman" pitchFamily="18" charset="0"/>
                <a:cs typeface="Times New Roman" pitchFamily="18" charset="0"/>
              </a:rPr>
              <a:t> to date</a:t>
            </a:r>
          </a:p>
          <a:p>
            <a:endParaRPr lang="en-IN" sz="1600" dirty="0" smtClean="0">
              <a:latin typeface="Times New Roman" pitchFamily="18" charset="0"/>
              <a:cs typeface="Times New Roman" pitchFamily="18" charset="0"/>
            </a:endParaRPr>
          </a:p>
          <a:p>
            <a:pPr marL="177800"/>
            <a:r>
              <a:rPr lang="en-IN" sz="1600" dirty="0" smtClean="0">
                <a:solidFill>
                  <a:srgbClr val="0000FF"/>
                </a:solidFill>
                <a:latin typeface="Times New Roman" pitchFamily="18" charset="0"/>
                <a:cs typeface="Times New Roman" pitchFamily="18" charset="0"/>
              </a:rPr>
              <a:t>Select</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Date</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 </a:t>
            </a:r>
            <a:r>
              <a:rPr lang="en-IN" sz="1600" dirty="0" smtClean="0">
                <a:solidFill>
                  <a:srgbClr val="FF00FF"/>
                </a:solidFill>
                <a:latin typeface="Times New Roman" pitchFamily="18" charset="0"/>
                <a:cs typeface="Times New Roman" pitchFamily="18" charset="0"/>
              </a:rPr>
              <a:t>Count</a:t>
            </a:r>
            <a:r>
              <a:rPr lang="en-IN" sz="1600" dirty="0" smtClean="0">
                <a:solidFill>
                  <a:srgbClr val="808080"/>
                </a:solidFill>
                <a:latin typeface="Times New Roman" pitchFamily="18" charset="0"/>
                <a:cs typeface="Times New Roman" pitchFamily="18" charset="0"/>
              </a:rPr>
              <a:t>(</a:t>
            </a:r>
            <a:r>
              <a:rPr lang="en-IN" sz="1600" dirty="0" smtClean="0">
                <a:solidFill>
                  <a:srgbClr val="0000FF"/>
                </a:solidFill>
                <a:latin typeface="Times New Roman" pitchFamily="18" charset="0"/>
                <a:cs typeface="Times New Roman" pitchFamily="18" charset="0"/>
              </a:rPr>
              <a:t>Date</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as</a:t>
            </a:r>
            <a:r>
              <a:rPr lang="en-IN" sz="1600" dirty="0" smtClean="0">
                <a:latin typeface="Times New Roman" pitchFamily="18" charset="0"/>
                <a:cs typeface="Times New Roman" pitchFamily="18" charset="0"/>
              </a:rPr>
              <a:t> </a:t>
            </a:r>
            <a:r>
              <a:rPr lang="en-IN" sz="1600" dirty="0" smtClean="0">
                <a:solidFill>
                  <a:srgbClr val="FF0000"/>
                </a:solidFill>
                <a:latin typeface="Times New Roman" pitchFamily="18" charset="0"/>
                <a:cs typeface="Times New Roman" pitchFamily="18" charset="0"/>
              </a:rPr>
              <a:t>'No. Of transactions'</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From</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dbo</a:t>
            </a:r>
            <a:r>
              <a:rPr lang="en-IN" sz="1600" dirty="0" smtClean="0">
                <a:latin typeface="Times New Roman" pitchFamily="18" charset="0"/>
                <a:cs typeface="Times New Roman" pitchFamily="18" charset="0"/>
              </a:rPr>
              <a:t>]</a:t>
            </a:r>
            <a:r>
              <a:rPr lang="en-IN" sz="1600" dirty="0" smtClean="0">
                <a:solidFill>
                  <a:srgbClr val="808080"/>
                </a:solidFill>
                <a:latin typeface="Times New Roman" pitchFamily="18" charset="0"/>
                <a:cs typeface="Times New Roman" pitchFamily="18" charset="0"/>
              </a:rPr>
              <a:t>.</a:t>
            </a:r>
            <a:r>
              <a:rPr lang="en-IN" sz="1600" dirty="0" smtClean="0">
                <a:latin typeface="Times New Roman" pitchFamily="18" charset="0"/>
                <a:cs typeface="Times New Roman" pitchFamily="18" charset="0"/>
              </a:rPr>
              <a:t>[Financial Data] </a:t>
            </a:r>
            <a:r>
              <a:rPr lang="en-IN" sz="1600" dirty="0" smtClean="0">
                <a:solidFill>
                  <a:srgbClr val="0000FF"/>
                </a:solidFill>
                <a:latin typeface="Times New Roman" pitchFamily="18" charset="0"/>
                <a:cs typeface="Times New Roman" pitchFamily="18" charset="0"/>
              </a:rPr>
              <a:t>Group</a:t>
            </a:r>
            <a:r>
              <a:rPr lang="en-IN" sz="1600" dirty="0" smtClean="0">
                <a:latin typeface="Times New Roman" pitchFamily="18" charset="0"/>
                <a:cs typeface="Times New Roman" pitchFamily="18" charset="0"/>
              </a:rPr>
              <a:t> </a:t>
            </a:r>
            <a:r>
              <a:rPr lang="en-IN" sz="1600" dirty="0" smtClean="0">
                <a:solidFill>
                  <a:srgbClr val="0000FF"/>
                </a:solidFill>
                <a:latin typeface="Times New Roman" pitchFamily="18" charset="0"/>
                <a:cs typeface="Times New Roman" pitchFamily="18" charset="0"/>
              </a:rPr>
              <a:t>By</a:t>
            </a:r>
            <a:r>
              <a:rPr lang="en-IN" sz="1600" dirty="0" smtClean="0">
                <a:latin typeface="Times New Roman" pitchFamily="18" charset="0"/>
                <a:cs typeface="Times New Roman" pitchFamily="18" charset="0"/>
              </a:rPr>
              <a:t> [Date] </a:t>
            </a:r>
            <a:r>
              <a:rPr lang="en-IN" sz="1600" dirty="0" smtClean="0">
                <a:latin typeface="Times New Roman" pitchFamily="18" charset="0"/>
                <a:ea typeface="Calibri"/>
                <a:cs typeface="Times New Roman" pitchFamily="18" charset="0"/>
              </a:rPr>
              <a:t>=&gt; </a:t>
            </a:r>
            <a:r>
              <a:rPr lang="en-IN" sz="1600" kern="1200" dirty="0" smtClean="0">
                <a:solidFill>
                  <a:srgbClr val="00B050"/>
                </a:solidFill>
                <a:latin typeface="Times New Roman" pitchFamily="18" charset="0"/>
                <a:cs typeface="Times New Roman" pitchFamily="18" charset="0"/>
              </a:rPr>
              <a:t>Returns data for total no. of transactions aggregated by Date from Date Column of table ‘Financial Data’. </a:t>
            </a:r>
            <a:endParaRPr lang="en-US" sz="1600" dirty="0">
              <a:effectLst/>
              <a:latin typeface="Times New Roman" pitchFamily="18" charset="0"/>
              <a:ea typeface="Calibri"/>
              <a:cs typeface="Times New Roman" pitchFamily="18" charset="0"/>
            </a:endParaRPr>
          </a:p>
        </p:txBody>
      </p:sp>
      <p:pic>
        <p:nvPicPr>
          <p:cNvPr id="6" name="Picture 2"/>
          <p:cNvPicPr>
            <a:picLocks noChangeAspect="1" noChangeArrowheads="1"/>
          </p:cNvPicPr>
          <p:nvPr/>
        </p:nvPicPr>
        <p:blipFill>
          <a:blip r:embed="rId3"/>
          <a:srcRect/>
          <a:stretch>
            <a:fillRect/>
          </a:stretch>
        </p:blipFill>
        <p:spPr bwMode="auto">
          <a:xfrm>
            <a:off x="11875" y="2030681"/>
            <a:ext cx="4286993" cy="3112820"/>
          </a:xfrm>
          <a:prstGeom prst="rect">
            <a:avLst/>
          </a:prstGeom>
          <a:noFill/>
          <a:ln w="9525">
            <a:noFill/>
            <a:miter lim="800000"/>
            <a:headEnd/>
            <a:tailEnd/>
          </a:ln>
        </p:spPr>
      </p:pic>
      <p:pic>
        <p:nvPicPr>
          <p:cNvPr id="8" name="Picture 3"/>
          <p:cNvPicPr>
            <a:picLocks noChangeAspect="1" noChangeArrowheads="1"/>
          </p:cNvPicPr>
          <p:nvPr/>
        </p:nvPicPr>
        <p:blipFill>
          <a:blip r:embed="rId4"/>
          <a:srcRect/>
          <a:stretch>
            <a:fillRect/>
          </a:stretch>
        </p:blipFill>
        <p:spPr bwMode="auto">
          <a:xfrm>
            <a:off x="4702629" y="2018806"/>
            <a:ext cx="4411977" cy="3124694"/>
          </a:xfrm>
          <a:prstGeom prst="rect">
            <a:avLst/>
          </a:prstGeom>
          <a:noFill/>
          <a:ln w="9525">
            <a:noFill/>
            <a:miter lim="800000"/>
            <a:headEnd/>
            <a:tailEnd/>
          </a:ln>
        </p:spPr>
      </p:pic>
      <p:sp>
        <p:nvSpPr>
          <p:cNvPr id="10" name="Google Shape;98;p20"/>
          <p:cNvSpPr txBox="1">
            <a:spLocks noGrp="1"/>
          </p:cNvSpPr>
          <p:nvPr>
            <p:ph type="title"/>
          </p:nvPr>
        </p:nvSpPr>
        <p:spPr>
          <a:xfrm>
            <a:off x="311700" y="21100"/>
            <a:ext cx="8520600" cy="584542"/>
          </a:xfrm>
          <a:prstGeom prst="rect">
            <a:avLst/>
          </a:prstGeom>
          <a:noFill/>
          <a:ln>
            <a:noFill/>
          </a:ln>
        </p:spPr>
        <p:txBody>
          <a:bodyPr spcFirstLastPara="1" wrap="square" lIns="91425" tIns="91425" rIns="91425" bIns="91425" anchor="t" anchorCtr="0">
            <a:noAutofit/>
          </a:bodyPr>
          <a:lstStyle/>
          <a:p>
            <a:pPr lvl="0" algn="l">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SQL Queries on the Imported Data into the SQL Server</a:t>
            </a:r>
            <a:endParaRPr sz="2400" b="1" u="sng" dirty="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endParaRPr>
          </a:p>
        </p:txBody>
      </p:sp>
    </p:spTree>
    <p:extLst>
      <p:ext uri="{BB962C8B-B14F-4D97-AF65-F5344CB8AC3E}">
        <p14:creationId xmlns="" xmlns:p14="http://schemas.microsoft.com/office/powerpoint/2010/main" val="42214426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690753" y="997528"/>
            <a:ext cx="3859481" cy="206630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Import the Data from the SQL Database into PowerBI</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pic>
        <p:nvPicPr>
          <p:cNvPr id="29697" name="Picture 1"/>
          <p:cNvPicPr>
            <a:picLocks noChangeAspect="1" noChangeArrowheads="1"/>
          </p:cNvPicPr>
          <p:nvPr/>
        </p:nvPicPr>
        <p:blipFill>
          <a:blip r:embed="rId4"/>
          <a:srcRect/>
          <a:stretch>
            <a:fillRect/>
          </a:stretch>
        </p:blipFill>
        <p:spPr bwMode="auto">
          <a:xfrm>
            <a:off x="249382" y="2790702"/>
            <a:ext cx="3859480" cy="2196936"/>
          </a:xfrm>
          <a:prstGeom prst="rect">
            <a:avLst/>
          </a:prstGeom>
          <a:noFill/>
          <a:ln w="9525">
            <a:noFill/>
            <a:miter lim="800000"/>
            <a:headEnd/>
            <a:tailEnd/>
          </a:ln>
        </p:spPr>
      </p:pic>
      <p:sp>
        <p:nvSpPr>
          <p:cNvPr id="8" name="Google Shape;99;p20"/>
          <p:cNvSpPr txBox="1">
            <a:spLocks noGrp="1"/>
          </p:cNvSpPr>
          <p:nvPr>
            <p:ph type="body" idx="1"/>
          </p:nvPr>
        </p:nvSpPr>
        <p:spPr>
          <a:xfrm>
            <a:off x="270604" y="607875"/>
            <a:ext cx="8520600" cy="425278"/>
          </a:xfrm>
          <a:prstGeom prst="rect">
            <a:avLst/>
          </a:prstGeom>
          <a:noFill/>
          <a:ln>
            <a:noFill/>
          </a:ln>
        </p:spPr>
        <p:txBody>
          <a:bodyPr spcFirstLastPara="1" wrap="square" lIns="91425" tIns="91425" rIns="91425" bIns="91425" anchor="t" anchorCtr="0">
            <a:normAutofit fontScale="92500"/>
          </a:bodyPr>
          <a:lstStyle/>
          <a:p>
            <a:pPr marL="273050" lvl="0" indent="-273050" algn="l" rtl="0">
              <a:spcBef>
                <a:spcPts val="0"/>
              </a:spcBef>
              <a:spcAft>
                <a:spcPts val="0"/>
              </a:spcAft>
              <a:buSzPts val="1800"/>
              <a:buFont typeface="Wingdings" pitchFamily="2" charset="2"/>
              <a:buChar char="Ø"/>
            </a:pPr>
            <a:r>
              <a:rPr lang="en" sz="1600" dirty="0" smtClean="0">
                <a:latin typeface="Times New Roman" pitchFamily="18" charset="0"/>
                <a:ea typeface="Montserrat"/>
                <a:cs typeface="Times New Roman" pitchFamily="18" charset="0"/>
                <a:sym typeface="Montserrat"/>
              </a:rPr>
              <a:t>Some relevant </a:t>
            </a:r>
            <a:r>
              <a:rPr lang="en" sz="1600" dirty="0">
                <a:latin typeface="Times New Roman" pitchFamily="18" charset="0"/>
                <a:ea typeface="Montserrat"/>
                <a:cs typeface="Times New Roman" pitchFamily="18" charset="0"/>
                <a:sym typeface="Montserrat"/>
              </a:rPr>
              <a:t>screenshots </a:t>
            </a:r>
            <a:r>
              <a:rPr lang="en" sz="1600" dirty="0" smtClean="0">
                <a:latin typeface="Times New Roman" pitchFamily="18" charset="0"/>
                <a:ea typeface="Montserrat"/>
                <a:cs typeface="Times New Roman" pitchFamily="18" charset="0"/>
                <a:sym typeface="Montserrat"/>
              </a:rPr>
              <a:t>to import the data from SQL Server to Power BI and their successful Loading</a:t>
            </a:r>
            <a:endParaRPr sz="1600" dirty="0">
              <a:latin typeface="Times New Roman" pitchFamily="18" charset="0"/>
              <a:ea typeface="Montserrat"/>
              <a:cs typeface="Times New Roman" pitchFamily="18" charset="0"/>
              <a:sym typeface="Montserrat"/>
            </a:endParaRPr>
          </a:p>
          <a:p>
            <a:pPr marL="0" lvl="0" indent="0" algn="l" rtl="0">
              <a:spcBef>
                <a:spcPts val="0"/>
              </a:spcBef>
              <a:spcAft>
                <a:spcPts val="0"/>
              </a:spcAft>
              <a:buSzPts val="1800"/>
              <a:buNone/>
            </a:pPr>
            <a:endParaRPr sz="1600" dirty="0">
              <a:latin typeface="Times New Roman" pitchFamily="18" charset="0"/>
              <a:ea typeface="Montserrat"/>
              <a:cs typeface="Times New Roman" pitchFamily="18" charset="0"/>
              <a:sym typeface="Montserrat"/>
            </a:endParaRPr>
          </a:p>
          <a:p>
            <a:pPr marL="0" lvl="0" indent="0" algn="l" rtl="0">
              <a:lnSpc>
                <a:spcPct val="100000"/>
              </a:lnSpc>
              <a:spcBef>
                <a:spcPts val="0"/>
              </a:spcBef>
              <a:spcAft>
                <a:spcPts val="0"/>
              </a:spcAft>
              <a:buSzPts val="1800"/>
              <a:buNone/>
            </a:pPr>
            <a:endParaRPr sz="1600" dirty="0">
              <a:latin typeface="Times New Roman" pitchFamily="18" charset="0"/>
              <a:ea typeface="Montserrat"/>
              <a:cs typeface="Times New Roman" pitchFamily="18" charset="0"/>
              <a:sym typeface="Montserrat"/>
            </a:endParaRPr>
          </a:p>
        </p:txBody>
      </p:sp>
      <p:pic>
        <p:nvPicPr>
          <p:cNvPr id="25601" name="Picture 1"/>
          <p:cNvPicPr>
            <a:picLocks noChangeAspect="1" noChangeArrowheads="1"/>
          </p:cNvPicPr>
          <p:nvPr/>
        </p:nvPicPr>
        <p:blipFill>
          <a:blip r:embed="rId5"/>
          <a:srcRect/>
          <a:stretch>
            <a:fillRect/>
          </a:stretch>
        </p:blipFill>
        <p:spPr bwMode="auto">
          <a:xfrm>
            <a:off x="4607626" y="3165392"/>
            <a:ext cx="3966358" cy="1704975"/>
          </a:xfrm>
          <a:prstGeom prst="rect">
            <a:avLst/>
          </a:prstGeom>
          <a:noFill/>
          <a:ln w="9525">
            <a:noFill/>
            <a:miter lim="800000"/>
            <a:headEnd/>
            <a:tailEnd/>
          </a:ln>
        </p:spPr>
      </p:pic>
      <p:pic>
        <p:nvPicPr>
          <p:cNvPr id="25602" name="Picture 2"/>
          <p:cNvPicPr>
            <a:picLocks noChangeAspect="1" noChangeArrowheads="1"/>
          </p:cNvPicPr>
          <p:nvPr/>
        </p:nvPicPr>
        <p:blipFill>
          <a:blip r:embed="rId6"/>
          <a:srcRect/>
          <a:stretch>
            <a:fillRect/>
          </a:stretch>
        </p:blipFill>
        <p:spPr bwMode="auto">
          <a:xfrm>
            <a:off x="225631" y="1021278"/>
            <a:ext cx="3883232" cy="16625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20175" y="794516"/>
            <a:ext cx="8542200" cy="350862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SzPts val="1400"/>
              <a:buFont typeface="Montserrat SemiBold"/>
              <a:buChar char="●"/>
            </a:pPr>
            <a:r>
              <a:rPr lang="en" sz="1800" dirty="0" smtClean="0">
                <a:latin typeface="Times New Roman" pitchFamily="18" charset="0"/>
                <a:ea typeface="Montserrat SemiBold"/>
                <a:cs typeface="Times New Roman" pitchFamily="18" charset="0"/>
                <a:sym typeface="Montserrat SemiBold"/>
              </a:rPr>
              <a:t>Data </a:t>
            </a:r>
            <a:r>
              <a:rPr lang="en" sz="1800" dirty="0">
                <a:latin typeface="Times New Roman" pitchFamily="18" charset="0"/>
                <a:ea typeface="Montserrat SemiBold"/>
                <a:cs typeface="Times New Roman" pitchFamily="18" charset="0"/>
                <a:sym typeface="Montserrat SemiBold"/>
              </a:rPr>
              <a:t>Exploration </a:t>
            </a:r>
            <a:endParaRPr sz="1800" dirty="0">
              <a:latin typeface="Times New Roman" pitchFamily="18" charset="0"/>
              <a:ea typeface="Montserrat SemiBold"/>
              <a:cs typeface="Times New Roman" pitchFamily="18" charset="0"/>
              <a:sym typeface="Montserrat SemiBold"/>
            </a:endParaRPr>
          </a:p>
          <a:p>
            <a:pPr marL="457200" marR="0" lvl="0" indent="-317500" algn="l" rtl="0">
              <a:lnSpc>
                <a:spcPct val="150000"/>
              </a:lnSpc>
              <a:spcBef>
                <a:spcPts val="0"/>
              </a:spcBef>
              <a:spcAft>
                <a:spcPts val="0"/>
              </a:spcAft>
              <a:buSzPts val="1400"/>
              <a:buFont typeface="Montserrat SemiBold"/>
              <a:buChar char="●"/>
            </a:pPr>
            <a:r>
              <a:rPr lang="en" sz="1800" dirty="0">
                <a:latin typeface="Times New Roman" pitchFamily="18" charset="0"/>
                <a:ea typeface="Montserrat SemiBold"/>
                <a:cs typeface="Times New Roman" pitchFamily="18" charset="0"/>
                <a:sym typeface="Montserrat SemiBold"/>
              </a:rPr>
              <a:t>Statistical Analysis using Excel</a:t>
            </a:r>
            <a:endParaRPr sz="1800" dirty="0">
              <a:latin typeface="Times New Roman" pitchFamily="18" charset="0"/>
              <a:ea typeface="Montserrat SemiBold"/>
              <a:cs typeface="Times New Roman" pitchFamily="18" charset="0"/>
              <a:sym typeface="Montserrat SemiBold"/>
            </a:endParaRPr>
          </a:p>
          <a:p>
            <a:pPr marL="457200" marR="0" lvl="0" indent="-317500" algn="l" rtl="0">
              <a:lnSpc>
                <a:spcPct val="150000"/>
              </a:lnSpc>
              <a:spcBef>
                <a:spcPts val="0"/>
              </a:spcBef>
              <a:spcAft>
                <a:spcPts val="0"/>
              </a:spcAft>
              <a:buSzPts val="1400"/>
              <a:buFont typeface="Montserrat SemiBold"/>
              <a:buChar char="●"/>
            </a:pPr>
            <a:r>
              <a:rPr lang="en" sz="1800" dirty="0">
                <a:latin typeface="Times New Roman" pitchFamily="18" charset="0"/>
                <a:ea typeface="Montserrat SemiBold"/>
                <a:cs typeface="Times New Roman" pitchFamily="18" charset="0"/>
                <a:sym typeface="Montserrat SemiBold"/>
              </a:rPr>
              <a:t>Graphical Analysis using Excel</a:t>
            </a:r>
            <a:endParaRPr sz="1800" dirty="0">
              <a:latin typeface="Times New Roman" pitchFamily="18" charset="0"/>
              <a:ea typeface="Montserrat SemiBold"/>
              <a:cs typeface="Times New Roman" pitchFamily="18" charset="0"/>
              <a:sym typeface="Montserrat SemiBold"/>
            </a:endParaRPr>
          </a:p>
          <a:p>
            <a:pPr marL="457200" marR="0" lvl="0" indent="-317500" algn="l" rtl="0">
              <a:lnSpc>
                <a:spcPct val="150000"/>
              </a:lnSpc>
              <a:spcBef>
                <a:spcPts val="0"/>
              </a:spcBef>
              <a:spcAft>
                <a:spcPts val="0"/>
              </a:spcAft>
              <a:buSzPts val="1400"/>
              <a:buFont typeface="Montserrat SemiBold"/>
              <a:buChar char="●"/>
            </a:pPr>
            <a:r>
              <a:rPr lang="en" sz="1800" dirty="0">
                <a:latin typeface="Times New Roman" pitchFamily="18" charset="0"/>
                <a:ea typeface="Montserrat SemiBold"/>
                <a:cs typeface="Times New Roman" pitchFamily="18" charset="0"/>
                <a:sym typeface="Montserrat SemiBold"/>
              </a:rPr>
              <a:t>Insert the given data into the SQL server</a:t>
            </a:r>
            <a:endParaRPr sz="1800" dirty="0">
              <a:latin typeface="Times New Roman" pitchFamily="18" charset="0"/>
              <a:ea typeface="Montserrat SemiBold"/>
              <a:cs typeface="Times New Roman" pitchFamily="18" charset="0"/>
              <a:sym typeface="Montserrat SemiBold"/>
            </a:endParaRPr>
          </a:p>
          <a:p>
            <a:pPr marL="457200" marR="0" lvl="0" indent="-317500" algn="l" rtl="0">
              <a:lnSpc>
                <a:spcPct val="150000"/>
              </a:lnSpc>
              <a:spcBef>
                <a:spcPts val="0"/>
              </a:spcBef>
              <a:spcAft>
                <a:spcPts val="0"/>
              </a:spcAft>
              <a:buSzPts val="1400"/>
              <a:buFont typeface="Montserrat SemiBold"/>
              <a:buChar char="●"/>
            </a:pPr>
            <a:r>
              <a:rPr lang="en" sz="1800" dirty="0">
                <a:latin typeface="Times New Roman" pitchFamily="18" charset="0"/>
                <a:ea typeface="Montserrat SemiBold"/>
                <a:cs typeface="Times New Roman" pitchFamily="18" charset="0"/>
                <a:sym typeface="Montserrat SemiBold"/>
              </a:rPr>
              <a:t>Import the Data from the SQL Database into PowerBI</a:t>
            </a:r>
            <a:endParaRPr sz="1800" dirty="0">
              <a:latin typeface="Times New Roman" pitchFamily="18" charset="0"/>
              <a:ea typeface="Montserrat SemiBold"/>
              <a:cs typeface="Times New Roman" pitchFamily="18" charset="0"/>
              <a:sym typeface="Montserrat SemiBold"/>
            </a:endParaRPr>
          </a:p>
          <a:p>
            <a:pPr marL="457200" marR="0" lvl="0" indent="-317500" algn="l" rtl="0">
              <a:lnSpc>
                <a:spcPct val="150000"/>
              </a:lnSpc>
              <a:spcBef>
                <a:spcPts val="0"/>
              </a:spcBef>
              <a:spcAft>
                <a:spcPts val="0"/>
              </a:spcAft>
              <a:buSzPts val="1400"/>
              <a:buFont typeface="Montserrat SemiBold"/>
              <a:buChar char="●"/>
            </a:pPr>
            <a:r>
              <a:rPr lang="en" sz="1800" dirty="0">
                <a:latin typeface="Times New Roman" pitchFamily="18" charset="0"/>
                <a:ea typeface="Montserrat SemiBold"/>
                <a:cs typeface="Times New Roman" pitchFamily="18" charset="0"/>
                <a:sym typeface="Montserrat SemiBold"/>
              </a:rPr>
              <a:t>Interactive Dashboard by using visualization tools</a:t>
            </a:r>
            <a:endParaRPr sz="1800" dirty="0">
              <a:latin typeface="Times New Roman" pitchFamily="18" charset="0"/>
              <a:ea typeface="Montserrat SemiBold"/>
              <a:cs typeface="Times New Roman" pitchFamily="18" charset="0"/>
              <a:sym typeface="Montserrat SemiBold"/>
            </a:endParaRPr>
          </a:p>
          <a:p>
            <a:pPr marL="457200" marR="0" lvl="0" indent="-317500" algn="l" rtl="0">
              <a:lnSpc>
                <a:spcPct val="150000"/>
              </a:lnSpc>
              <a:spcBef>
                <a:spcPts val="0"/>
              </a:spcBef>
              <a:spcAft>
                <a:spcPts val="0"/>
              </a:spcAft>
              <a:buSzPts val="1400"/>
              <a:buFont typeface="Montserrat SemiBold"/>
              <a:buChar char="●"/>
            </a:pPr>
            <a:r>
              <a:rPr lang="en" sz="1800" dirty="0">
                <a:latin typeface="Times New Roman" pitchFamily="18" charset="0"/>
                <a:ea typeface="Montserrat SemiBold"/>
                <a:cs typeface="Times New Roman" pitchFamily="18" charset="0"/>
                <a:sym typeface="Montserrat SemiBold"/>
              </a:rPr>
              <a:t>Conclusion and Inferences</a:t>
            </a:r>
            <a:endParaRPr sz="1800" dirty="0">
              <a:latin typeface="Times New Roman" pitchFamily="18" charset="0"/>
              <a:ea typeface="Montserrat SemiBold"/>
              <a:cs typeface="Times New Roman" pitchFamily="18" charset="0"/>
              <a:sym typeface="Montserrat SemiBold"/>
            </a:endParaRPr>
          </a:p>
          <a:p>
            <a:pPr marL="457200" marR="0" lvl="0" indent="-317500" algn="l" rtl="0">
              <a:lnSpc>
                <a:spcPct val="150000"/>
              </a:lnSpc>
              <a:spcBef>
                <a:spcPts val="0"/>
              </a:spcBef>
              <a:spcAft>
                <a:spcPts val="0"/>
              </a:spcAft>
              <a:buSzPts val="1400"/>
              <a:buFont typeface="Montserrat SemiBold"/>
              <a:buChar char="●"/>
            </a:pPr>
            <a:r>
              <a:rPr lang="en" sz="1800" dirty="0">
                <a:latin typeface="Times New Roman" pitchFamily="18" charset="0"/>
                <a:ea typeface="Montserrat SemiBold"/>
                <a:cs typeface="Times New Roman" pitchFamily="18" charset="0"/>
                <a:sym typeface="Montserrat SemiBold"/>
              </a:rPr>
              <a:t>Endnotes</a:t>
            </a:r>
            <a:endParaRPr sz="1800" dirty="0">
              <a:latin typeface="Times New Roman" pitchFamily="18" charset="0"/>
              <a:ea typeface="Montserrat SemiBold"/>
              <a:cs typeface="Times New Roman" pitchFamily="18" charset="0"/>
              <a:sym typeface="Montserrat SemiBold"/>
            </a:endParaRPr>
          </a:p>
        </p:txBody>
      </p:sp>
      <p:pic>
        <p:nvPicPr>
          <p:cNvPr id="75" name="Google Shape;75;p16" descr="agenda – Palo Alto Daily Post"/>
          <p:cNvPicPr preferRelativeResize="0"/>
          <p:nvPr/>
        </p:nvPicPr>
        <p:blipFill rotWithShape="1">
          <a:blip r:embed="rId3">
            <a:alphaModFix/>
          </a:blip>
          <a:srcRect/>
          <a:stretch/>
        </p:blipFill>
        <p:spPr>
          <a:xfrm>
            <a:off x="6088063" y="1103315"/>
            <a:ext cx="2619375" cy="1743075"/>
          </a:xfrm>
          <a:prstGeom prst="rect">
            <a:avLst/>
          </a:prstGeom>
          <a:noFill/>
          <a:ln>
            <a:noFill/>
          </a:ln>
        </p:spPr>
      </p:pic>
      <p:sp>
        <p:nvSpPr>
          <p:cNvPr id="6" name="Google Shape;98;p20"/>
          <p:cNvSpPr txBox="1">
            <a:spLocks/>
          </p:cNvSpPr>
          <p:nvPr/>
        </p:nvSpPr>
        <p:spPr>
          <a:xfrm>
            <a:off x="311700" y="21100"/>
            <a:ext cx="2965890" cy="584542"/>
          </a:xfrm>
          <a:prstGeom prst="rect">
            <a:avLst/>
          </a:prstGeom>
          <a:noFill/>
          <a:ln>
            <a:noFill/>
          </a:ln>
        </p:spPr>
        <p:txBody>
          <a:bodyPr spcFirstLastPara="1" vert="horz" wrap="square" lIns="91425" tIns="91425" rIns="91425" bIns="91425" rtlCol="0" anchor="t" anchorCtr="0">
            <a:noAutofit/>
          </a:bodyPr>
          <a:lstStyle/>
          <a:p>
            <a:pPr lvl="0">
              <a:buClr>
                <a:srgbClr val="04A57E"/>
              </a:buClr>
              <a:buSzPts val="1800"/>
            </a:pPr>
            <a:r>
              <a:rPr lang="en-IN" sz="28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Agenda</a:t>
            </a:r>
            <a:endParaRPr lang="en-IN" sz="2000" u="sng" dirty="0">
              <a:effectLst>
                <a:outerShdw blurRad="38100" dist="38100" dir="2700000" algn="tl">
                  <a:srgbClr val="000000">
                    <a:alpha val="43137"/>
                  </a:srgbClr>
                </a:outerShdw>
              </a:effectLst>
              <a:latin typeface="Trebuchet MS"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21"/>
          <p:cNvSpPr txBox="1">
            <a:spLocks noGrp="1"/>
          </p:cNvSpPr>
          <p:nvPr>
            <p:ph type="body" idx="1"/>
          </p:nvPr>
        </p:nvSpPr>
        <p:spPr>
          <a:xfrm>
            <a:off x="180404" y="576900"/>
            <a:ext cx="8520600" cy="503756"/>
          </a:xfrm>
          <a:prstGeom prst="rect">
            <a:avLst/>
          </a:prstGeom>
          <a:noFill/>
          <a:ln>
            <a:noFill/>
          </a:ln>
        </p:spPr>
        <p:txBody>
          <a:bodyPr spcFirstLastPara="1" wrap="square" lIns="91425" tIns="91425" rIns="91425" bIns="91425" anchor="t" anchorCtr="0">
            <a:normAutofit/>
          </a:bodyPr>
          <a:lstStyle/>
          <a:p>
            <a:pPr marL="273050" lvl="0" indent="-273050" algn="l" rtl="0">
              <a:spcBef>
                <a:spcPts val="0"/>
              </a:spcBef>
              <a:spcAft>
                <a:spcPts val="0"/>
              </a:spcAft>
              <a:buSzPts val="1800"/>
              <a:buFont typeface="Wingdings" pitchFamily="2" charset="2"/>
              <a:buChar char="Ø"/>
            </a:pPr>
            <a:r>
              <a:rPr lang="en" sz="1600" dirty="0" smtClean="0">
                <a:latin typeface="Times New Roman" pitchFamily="18" charset="0"/>
                <a:ea typeface="Montserrat"/>
                <a:cs typeface="Times New Roman" pitchFamily="18" charset="0"/>
                <a:sym typeface="Montserrat"/>
              </a:rPr>
              <a:t>View of Data in Power BI:-</a:t>
            </a:r>
            <a:endParaRPr sz="1600" dirty="0" smtClean="0">
              <a:latin typeface="Times New Roman" pitchFamily="18" charset="0"/>
              <a:ea typeface="Montserrat"/>
              <a:cs typeface="Times New Roman" pitchFamily="18" charset="0"/>
              <a:sym typeface="Montserrat"/>
            </a:endParaRPr>
          </a:p>
          <a:p>
            <a:pPr marL="0" lvl="0" indent="0" algn="l" rtl="0">
              <a:spcBef>
                <a:spcPts val="0"/>
              </a:spcBef>
              <a:spcAft>
                <a:spcPts val="0"/>
              </a:spcAft>
              <a:buSzPts val="1800"/>
              <a:buNone/>
            </a:pPr>
            <a:endParaRPr sz="1600" dirty="0" smtClean="0">
              <a:latin typeface="Times New Roman" pitchFamily="18" charset="0"/>
              <a:ea typeface="Montserrat"/>
              <a:cs typeface="Times New Roman" pitchFamily="18" charset="0"/>
              <a:sym typeface="Montserrat"/>
            </a:endParaRPr>
          </a:p>
          <a:p>
            <a:pPr marL="0" lvl="0" indent="0" algn="l" rtl="0">
              <a:spcBef>
                <a:spcPts val="0"/>
              </a:spcBef>
              <a:spcAft>
                <a:spcPts val="0"/>
              </a:spcAft>
              <a:buSzPts val="1800"/>
              <a:buNone/>
            </a:pPr>
            <a:endParaRPr sz="1600" dirty="0">
              <a:latin typeface="Times New Roman" pitchFamily="18" charset="0"/>
              <a:ea typeface="Montserrat"/>
              <a:cs typeface="Times New Roman" pitchFamily="18" charset="0"/>
              <a:sym typeface="Montserrat"/>
            </a:endParaRPr>
          </a:p>
          <a:p>
            <a:pPr marL="0" lvl="0" indent="0" algn="l" rtl="0">
              <a:lnSpc>
                <a:spcPct val="100000"/>
              </a:lnSpc>
              <a:spcBef>
                <a:spcPts val="0"/>
              </a:spcBef>
              <a:spcAft>
                <a:spcPts val="0"/>
              </a:spcAft>
              <a:buSzPts val="1800"/>
              <a:buNone/>
            </a:pPr>
            <a:endParaRPr sz="1600" dirty="0">
              <a:latin typeface="Times New Roman" pitchFamily="18" charset="0"/>
              <a:ea typeface="Montserrat"/>
              <a:cs typeface="Times New Roman" pitchFamily="18" charset="0"/>
              <a:sym typeface="Montserrat"/>
            </a:endParaRPr>
          </a:p>
        </p:txBody>
      </p:sp>
      <p:sp>
        <p:nvSpPr>
          <p:cNvPr id="5"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Import the Data from the SQL Database into PowerBI</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pic>
        <p:nvPicPr>
          <p:cNvPr id="25601" name="Picture 1"/>
          <p:cNvPicPr>
            <a:picLocks noChangeAspect="1" noChangeArrowheads="1"/>
          </p:cNvPicPr>
          <p:nvPr/>
        </p:nvPicPr>
        <p:blipFill>
          <a:blip r:embed="rId3"/>
          <a:srcRect/>
          <a:stretch>
            <a:fillRect/>
          </a:stretch>
        </p:blipFill>
        <p:spPr bwMode="auto">
          <a:xfrm>
            <a:off x="201880" y="1021278"/>
            <a:ext cx="8772649" cy="4027222"/>
          </a:xfrm>
          <a:prstGeom prst="rect">
            <a:avLst/>
          </a:prstGeom>
          <a:noFill/>
          <a:ln w="9525">
            <a:noFill/>
            <a:miter lim="800000"/>
            <a:headEnd/>
            <a:tailEnd/>
          </a:ln>
        </p:spPr>
      </p:pic>
    </p:spTree>
    <p:extLst>
      <p:ext uri="{BB962C8B-B14F-4D97-AF65-F5344CB8AC3E}">
        <p14:creationId xmlns="" xmlns:p14="http://schemas.microsoft.com/office/powerpoint/2010/main" val="3561947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21"/>
          <p:cNvSpPr txBox="1">
            <a:spLocks noGrp="1"/>
          </p:cNvSpPr>
          <p:nvPr>
            <p:ph type="body" idx="1"/>
          </p:nvPr>
        </p:nvSpPr>
        <p:spPr>
          <a:xfrm>
            <a:off x="239781" y="624399"/>
            <a:ext cx="8520600" cy="1370655"/>
          </a:xfrm>
          <a:prstGeom prst="rect">
            <a:avLst/>
          </a:prstGeom>
          <a:noFill/>
          <a:ln>
            <a:noFill/>
          </a:ln>
        </p:spPr>
        <p:txBody>
          <a:bodyPr spcFirstLastPara="1" wrap="square" lIns="91425" tIns="91425" rIns="91425" bIns="91425" anchor="t" anchorCtr="0">
            <a:noAutofit/>
          </a:bodyPr>
          <a:lstStyle/>
          <a:p>
            <a:pPr marL="273050" lvl="0" indent="-273050" algn="l" rtl="0">
              <a:spcBef>
                <a:spcPts val="0"/>
              </a:spcBef>
              <a:spcAft>
                <a:spcPts val="0"/>
              </a:spcAft>
              <a:buSzPts val="1800"/>
              <a:buFont typeface="Wingdings" pitchFamily="2" charset="2"/>
              <a:buChar char="Ø"/>
            </a:pPr>
            <a:r>
              <a:rPr lang="en" sz="1600" dirty="0" smtClean="0">
                <a:latin typeface="Times New Roman" pitchFamily="18" charset="0"/>
                <a:ea typeface="Montserrat"/>
                <a:cs typeface="Times New Roman" pitchFamily="18" charset="0"/>
                <a:sym typeface="Montserrat"/>
              </a:rPr>
              <a:t>Data </a:t>
            </a:r>
            <a:r>
              <a:rPr lang="en" sz="1600" dirty="0">
                <a:latin typeface="Times New Roman" pitchFamily="18" charset="0"/>
                <a:ea typeface="Montserrat"/>
                <a:cs typeface="Times New Roman" pitchFamily="18" charset="0"/>
                <a:sym typeface="Montserrat"/>
              </a:rPr>
              <a:t>cleaning or creation of measured for data </a:t>
            </a:r>
            <a:r>
              <a:rPr lang="en" sz="1600" dirty="0" smtClean="0">
                <a:latin typeface="Times New Roman" pitchFamily="18" charset="0"/>
                <a:ea typeface="Montserrat"/>
                <a:cs typeface="Times New Roman" pitchFamily="18" charset="0"/>
                <a:sym typeface="Montserrat"/>
              </a:rPr>
              <a:t>analysis :- </a:t>
            </a:r>
          </a:p>
          <a:p>
            <a:pPr marL="730250" lvl="1" indent="-273050">
              <a:buSzPct val="90000"/>
              <a:buFont typeface="Wingdings" pitchFamily="2" charset="2"/>
              <a:buChar char="q"/>
            </a:pPr>
            <a:r>
              <a:rPr lang="en" sz="1400" dirty="0" smtClean="0">
                <a:latin typeface="Times New Roman" pitchFamily="18" charset="0"/>
                <a:ea typeface="Montserrat"/>
                <a:cs typeface="Times New Roman" pitchFamily="18" charset="0"/>
                <a:sym typeface="Montserrat"/>
              </a:rPr>
              <a:t>Checked for any duplicates</a:t>
            </a:r>
          </a:p>
          <a:p>
            <a:pPr marL="730250" lvl="1" indent="-273050">
              <a:buSzPct val="90000"/>
              <a:buFont typeface="Wingdings" pitchFamily="2" charset="2"/>
              <a:buChar char="q"/>
            </a:pPr>
            <a:r>
              <a:rPr lang="en" sz="1400" dirty="0" smtClean="0">
                <a:latin typeface="Times New Roman" pitchFamily="18" charset="0"/>
                <a:ea typeface="Montserrat"/>
                <a:cs typeface="Times New Roman" pitchFamily="18" charset="0"/>
                <a:sym typeface="Montserrat"/>
              </a:rPr>
              <a:t>Merged Column Month &amp; Year to Month-Year</a:t>
            </a:r>
          </a:p>
          <a:p>
            <a:pPr marL="730250" lvl="1" indent="-273050">
              <a:buSzPct val="90000"/>
              <a:buFont typeface="Wingdings" pitchFamily="2" charset="2"/>
              <a:buChar char="q"/>
            </a:pPr>
            <a:r>
              <a:rPr lang="en" sz="1400" dirty="0" smtClean="0">
                <a:latin typeface="Times New Roman" pitchFamily="18" charset="0"/>
                <a:ea typeface="Montserrat"/>
                <a:cs typeface="Times New Roman" pitchFamily="18" charset="0"/>
                <a:sym typeface="Montserrat"/>
              </a:rPr>
              <a:t>Remove the Column Month Number</a:t>
            </a:r>
          </a:p>
          <a:p>
            <a:pPr marL="730250" lvl="1" indent="-273050">
              <a:buSzPct val="90000"/>
              <a:buFont typeface="Wingdings" pitchFamily="2" charset="2"/>
              <a:buChar char="q"/>
            </a:pPr>
            <a:r>
              <a:rPr lang="en" sz="1400" dirty="0" smtClean="0">
                <a:latin typeface="Times New Roman" pitchFamily="18" charset="0"/>
                <a:ea typeface="Montserrat"/>
                <a:cs typeface="Times New Roman" pitchFamily="18" charset="0"/>
                <a:sym typeface="Montserrat"/>
              </a:rPr>
              <a:t>Changed the data type</a:t>
            </a:r>
            <a:endParaRPr sz="1400" dirty="0">
              <a:latin typeface="Times New Roman" pitchFamily="18" charset="0"/>
              <a:ea typeface="Montserrat"/>
              <a:cs typeface="Times New Roman" pitchFamily="18" charset="0"/>
              <a:sym typeface="Montserrat"/>
            </a:endParaRPr>
          </a:p>
          <a:p>
            <a:pPr marL="0" lvl="0" indent="0" algn="l" rtl="0">
              <a:spcBef>
                <a:spcPts val="0"/>
              </a:spcBef>
              <a:spcAft>
                <a:spcPts val="0"/>
              </a:spcAft>
              <a:buSzPts val="1800"/>
              <a:buNone/>
            </a:pPr>
            <a:endParaRPr sz="1600" dirty="0">
              <a:latin typeface="Times New Roman" pitchFamily="18" charset="0"/>
              <a:ea typeface="Montserrat"/>
              <a:cs typeface="Times New Roman" pitchFamily="18" charset="0"/>
              <a:sym typeface="Montserrat"/>
            </a:endParaRPr>
          </a:p>
          <a:p>
            <a:pPr marL="0" lvl="0" indent="0" algn="l" rtl="0">
              <a:spcBef>
                <a:spcPts val="0"/>
              </a:spcBef>
              <a:spcAft>
                <a:spcPts val="0"/>
              </a:spcAft>
              <a:buSzPts val="1800"/>
              <a:buNone/>
            </a:pPr>
            <a:endParaRPr sz="1600" dirty="0">
              <a:latin typeface="Times New Roman" pitchFamily="18" charset="0"/>
              <a:ea typeface="Montserrat"/>
              <a:cs typeface="Times New Roman" pitchFamily="18" charset="0"/>
              <a:sym typeface="Montserrat"/>
            </a:endParaRPr>
          </a:p>
          <a:p>
            <a:pPr marL="0" lvl="0" indent="0" algn="l" rtl="0">
              <a:lnSpc>
                <a:spcPct val="100000"/>
              </a:lnSpc>
              <a:spcBef>
                <a:spcPts val="0"/>
              </a:spcBef>
              <a:spcAft>
                <a:spcPts val="0"/>
              </a:spcAft>
              <a:buSzPts val="1800"/>
              <a:buNone/>
            </a:pPr>
            <a:endParaRPr sz="1600" dirty="0">
              <a:latin typeface="Times New Roman" pitchFamily="18" charset="0"/>
              <a:ea typeface="Montserrat"/>
              <a:cs typeface="Times New Roman" pitchFamily="18" charset="0"/>
              <a:sym typeface="Montserrat"/>
            </a:endParaRPr>
          </a:p>
        </p:txBody>
      </p:sp>
      <p:pic>
        <p:nvPicPr>
          <p:cNvPr id="23553" name="Picture 1"/>
          <p:cNvPicPr>
            <a:picLocks noChangeAspect="1" noChangeArrowheads="1"/>
          </p:cNvPicPr>
          <p:nvPr/>
        </p:nvPicPr>
        <p:blipFill>
          <a:blip r:embed="rId3"/>
          <a:srcRect/>
          <a:stretch>
            <a:fillRect/>
          </a:stretch>
        </p:blipFill>
        <p:spPr bwMode="auto">
          <a:xfrm>
            <a:off x="320634" y="1840675"/>
            <a:ext cx="8233558" cy="3219699"/>
          </a:xfrm>
          <a:prstGeom prst="rect">
            <a:avLst/>
          </a:prstGeom>
          <a:noFill/>
          <a:ln w="9525">
            <a:noFill/>
            <a:miter lim="800000"/>
            <a:headEnd/>
            <a:tailEnd/>
          </a:ln>
        </p:spPr>
      </p:pic>
      <p:sp>
        <p:nvSpPr>
          <p:cNvPr id="7"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Import the Data from the SQL Database into PowerBI</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spTree>
    <p:extLst>
      <p:ext uri="{BB962C8B-B14F-4D97-AF65-F5344CB8AC3E}">
        <p14:creationId xmlns="" xmlns:p14="http://schemas.microsoft.com/office/powerpoint/2010/main" val="3454667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Interactive Dashboard by using visualization tools</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pic>
        <p:nvPicPr>
          <p:cNvPr id="21505" name="Picture 1"/>
          <p:cNvPicPr>
            <a:picLocks noChangeAspect="1" noChangeArrowheads="1"/>
          </p:cNvPicPr>
          <p:nvPr/>
        </p:nvPicPr>
        <p:blipFill>
          <a:blip r:embed="rId3"/>
          <a:srcRect/>
          <a:stretch>
            <a:fillRect/>
          </a:stretch>
        </p:blipFill>
        <p:spPr bwMode="auto">
          <a:xfrm>
            <a:off x="290513" y="653144"/>
            <a:ext cx="8562975" cy="43834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Interactive Dashboard by using visualization tools</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pic>
        <p:nvPicPr>
          <p:cNvPr id="67586" name="Picture 2"/>
          <p:cNvPicPr>
            <a:picLocks noChangeAspect="1" noChangeArrowheads="1"/>
          </p:cNvPicPr>
          <p:nvPr/>
        </p:nvPicPr>
        <p:blipFill>
          <a:blip r:embed="rId3"/>
          <a:srcRect/>
          <a:stretch>
            <a:fillRect/>
          </a:stretch>
        </p:blipFill>
        <p:spPr bwMode="auto">
          <a:xfrm>
            <a:off x="300038" y="807522"/>
            <a:ext cx="8543925" cy="41835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Interactive Dashboard by using visualization tools</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pic>
        <p:nvPicPr>
          <p:cNvPr id="68610" name="Picture 2"/>
          <p:cNvPicPr>
            <a:picLocks noChangeAspect="1" noChangeArrowheads="1"/>
          </p:cNvPicPr>
          <p:nvPr/>
        </p:nvPicPr>
        <p:blipFill>
          <a:blip r:embed="rId3"/>
          <a:srcRect/>
          <a:stretch>
            <a:fillRect/>
          </a:stretch>
        </p:blipFill>
        <p:spPr bwMode="auto">
          <a:xfrm>
            <a:off x="280988" y="748145"/>
            <a:ext cx="8582025" cy="42477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Interactive Dashboard by using visualization tools</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pic>
        <p:nvPicPr>
          <p:cNvPr id="69634" name="Picture 2"/>
          <p:cNvPicPr>
            <a:picLocks noChangeAspect="1" noChangeArrowheads="1"/>
          </p:cNvPicPr>
          <p:nvPr/>
        </p:nvPicPr>
        <p:blipFill>
          <a:blip r:embed="rId3"/>
          <a:srcRect/>
          <a:stretch>
            <a:fillRect/>
          </a:stretch>
        </p:blipFill>
        <p:spPr bwMode="auto">
          <a:xfrm>
            <a:off x="333252" y="748145"/>
            <a:ext cx="8572500" cy="42381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Interactive Dashboard by using visualization tools</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pic>
        <p:nvPicPr>
          <p:cNvPr id="70658" name="Picture 2"/>
          <p:cNvPicPr>
            <a:picLocks noChangeAspect="1" noChangeArrowheads="1"/>
          </p:cNvPicPr>
          <p:nvPr/>
        </p:nvPicPr>
        <p:blipFill>
          <a:blip r:embed="rId3"/>
          <a:srcRect/>
          <a:stretch>
            <a:fillRect/>
          </a:stretch>
        </p:blipFill>
        <p:spPr bwMode="auto">
          <a:xfrm>
            <a:off x="285750" y="712519"/>
            <a:ext cx="8572500" cy="42738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Interactive Dashboard by using visualization tools</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pic>
        <p:nvPicPr>
          <p:cNvPr id="71682" name="Picture 2"/>
          <p:cNvPicPr>
            <a:picLocks noChangeAspect="1" noChangeArrowheads="1"/>
          </p:cNvPicPr>
          <p:nvPr/>
        </p:nvPicPr>
        <p:blipFill>
          <a:blip r:embed="rId3"/>
          <a:srcRect/>
          <a:stretch>
            <a:fillRect/>
          </a:stretch>
        </p:blipFill>
        <p:spPr bwMode="auto">
          <a:xfrm>
            <a:off x="285750" y="748145"/>
            <a:ext cx="8572500" cy="42429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Interactive Dashboard by using visualization tools</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pic>
        <p:nvPicPr>
          <p:cNvPr id="72706" name="Picture 2"/>
          <p:cNvPicPr>
            <a:picLocks noChangeAspect="1" noChangeArrowheads="1"/>
          </p:cNvPicPr>
          <p:nvPr/>
        </p:nvPicPr>
        <p:blipFill>
          <a:blip r:embed="rId3"/>
          <a:srcRect/>
          <a:stretch>
            <a:fillRect/>
          </a:stretch>
        </p:blipFill>
        <p:spPr bwMode="auto">
          <a:xfrm>
            <a:off x="285750" y="795647"/>
            <a:ext cx="8572500" cy="41906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Interactive Dashboard by using visualization tools</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pic>
        <p:nvPicPr>
          <p:cNvPr id="73730" name="Picture 2"/>
          <p:cNvPicPr>
            <a:picLocks noChangeAspect="1" noChangeArrowheads="1"/>
          </p:cNvPicPr>
          <p:nvPr/>
        </p:nvPicPr>
        <p:blipFill>
          <a:blip r:embed="rId3"/>
          <a:srcRect/>
          <a:stretch>
            <a:fillRect/>
          </a:stretch>
        </p:blipFill>
        <p:spPr bwMode="auto">
          <a:xfrm>
            <a:off x="285750" y="688770"/>
            <a:ext cx="8572500" cy="43023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7"/>
          <p:cNvSpPr txBox="1">
            <a:spLocks noGrp="1"/>
          </p:cNvSpPr>
          <p:nvPr>
            <p:ph type="body" idx="1"/>
          </p:nvPr>
        </p:nvSpPr>
        <p:spPr>
          <a:xfrm>
            <a:off x="439386" y="660287"/>
            <a:ext cx="8288977" cy="4042341"/>
          </a:xfrm>
          <a:prstGeom prst="rect">
            <a:avLst/>
          </a:prstGeom>
          <a:noFill/>
          <a:ln>
            <a:noFill/>
          </a:ln>
        </p:spPr>
        <p:txBody>
          <a:bodyPr spcFirstLastPara="1" wrap="square" lIns="91425" tIns="91425" rIns="91425" bIns="91425" anchor="t" anchorCtr="0">
            <a:noAutofit/>
          </a:bodyPr>
          <a:lstStyle/>
          <a:p>
            <a:pPr marL="265113" indent="-265113" algn="just">
              <a:spcAft>
                <a:spcPts val="600"/>
              </a:spcAft>
              <a:buSzPct val="100000"/>
              <a:buFont typeface="Wingdings" pitchFamily="2" charset="2"/>
              <a:buChar char="Ø"/>
            </a:pPr>
            <a:r>
              <a:rPr lang="en-IN" sz="1600" dirty="0" smtClean="0">
                <a:latin typeface="Times New Roman" pitchFamily="18" charset="0"/>
                <a:ea typeface="Montserrat"/>
                <a:cs typeface="Times New Roman" pitchFamily="18" charset="0"/>
                <a:sym typeface="Montserrat"/>
              </a:rPr>
              <a:t>The given dataset infers a wide range of valuable information about a business's financial performance and operations. It contains the data of products sold during the period September 2013 to December 2014. It also includes the details like how many units sold, what’s the manufacturing price &amp; sale price of the product, how much discount offered, profit earned etc. </a:t>
            </a:r>
          </a:p>
          <a:p>
            <a:pPr marL="265113" indent="-265113" algn="just">
              <a:spcAft>
                <a:spcPts val="600"/>
              </a:spcAft>
              <a:buSzPct val="100000"/>
              <a:buFont typeface="Wingdings" pitchFamily="2" charset="2"/>
              <a:buChar char="Ø"/>
            </a:pPr>
            <a:r>
              <a:rPr lang="en-IN" sz="1600" dirty="0" smtClean="0">
                <a:latin typeface="Times New Roman" pitchFamily="18" charset="0"/>
                <a:ea typeface="Montserrat"/>
                <a:cs typeface="Times New Roman" pitchFamily="18" charset="0"/>
                <a:sym typeface="Montserrat"/>
              </a:rPr>
              <a:t>This dataset has categorical values like segment, country, product, discount band, date, and month name which are also known as dimensions of the dataset, and numerical values like units sold, manufacturing price, sale price, gross sales, discounts, sales, cost of goods sold (COGS), profit, and month number which are also called measures.</a:t>
            </a:r>
          </a:p>
          <a:p>
            <a:pPr marL="265113" indent="-265113" algn="just">
              <a:spcAft>
                <a:spcPts val="600"/>
              </a:spcAft>
              <a:buSzPct val="100000"/>
              <a:buFont typeface="Wingdings" pitchFamily="2" charset="2"/>
              <a:buChar char="Ø"/>
            </a:pPr>
            <a:r>
              <a:rPr lang="en-IN" sz="1600" dirty="0" smtClean="0">
                <a:latin typeface="Times New Roman" pitchFamily="18" charset="0"/>
                <a:ea typeface="Montserrat"/>
                <a:cs typeface="Times New Roman" pitchFamily="18" charset="0"/>
                <a:sym typeface="Montserrat"/>
              </a:rPr>
              <a:t>These dimensions and measures provide a comprehensive overview of the financial data set, allowing for analysis and insights into sales, profitability, and performance Like Revenue analysis (total revenue, revenue trends), Profit Analysis, Cost analysis, Discount analysis, etc across different segments, countries, products, and time periods. This structured data can be used for various financial and business analytics purposes, including performance evaluation, strategy formulation, and decision-making.</a:t>
            </a:r>
          </a:p>
          <a:p>
            <a:pPr marL="265113" indent="-265113" algn="just">
              <a:lnSpc>
                <a:spcPct val="110000"/>
              </a:lnSpc>
              <a:spcAft>
                <a:spcPts val="300"/>
              </a:spcAft>
              <a:buSzPct val="100000"/>
              <a:buFont typeface="Wingdings" pitchFamily="2" charset="2"/>
              <a:buChar char="Ø"/>
            </a:pPr>
            <a:r>
              <a:rPr lang="en-IN" sz="1600" dirty="0" smtClean="0">
                <a:latin typeface="Times New Roman" pitchFamily="18" charset="0"/>
                <a:ea typeface="Montserrat"/>
                <a:cs typeface="Times New Roman" pitchFamily="18" charset="0"/>
                <a:sym typeface="Montserrat"/>
              </a:rPr>
              <a:t>A brief description of the dimensions &amp; measures are listed in succeeding slides.</a:t>
            </a:r>
          </a:p>
          <a:p>
            <a:pPr marL="265113" indent="-265113" algn="just">
              <a:lnSpc>
                <a:spcPct val="110000"/>
              </a:lnSpc>
              <a:spcAft>
                <a:spcPts val="300"/>
              </a:spcAft>
              <a:buSzPct val="100000"/>
              <a:buFont typeface="Wingdings" pitchFamily="2" charset="2"/>
              <a:buChar char="Ø"/>
            </a:pPr>
            <a:endParaRPr lang="en-IN" sz="1600" dirty="0" smtClean="0">
              <a:latin typeface="Times New Roman" pitchFamily="18" charset="0"/>
              <a:ea typeface="Montserrat"/>
              <a:cs typeface="Times New Roman" pitchFamily="18" charset="0"/>
              <a:sym typeface="Montserrat"/>
            </a:endParaRPr>
          </a:p>
        </p:txBody>
      </p:sp>
      <p:sp>
        <p:nvSpPr>
          <p:cNvPr id="5" name="Google Shape;98;p20"/>
          <p:cNvSpPr txBox="1">
            <a:spLocks/>
          </p:cNvSpPr>
          <p:nvPr/>
        </p:nvSpPr>
        <p:spPr>
          <a:xfrm>
            <a:off x="311700" y="21100"/>
            <a:ext cx="296589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8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Data Exploration </a:t>
            </a:r>
            <a:endParaRPr kumimoji="0" lang="en-IN" sz="28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23"/>
          <p:cNvSpPr txBox="1">
            <a:spLocks noGrp="1"/>
          </p:cNvSpPr>
          <p:nvPr>
            <p:ph type="body" idx="1"/>
          </p:nvPr>
        </p:nvSpPr>
        <p:spPr>
          <a:xfrm>
            <a:off x="183238" y="732877"/>
            <a:ext cx="8793126" cy="4029128"/>
          </a:xfrm>
          <a:prstGeom prst="rect">
            <a:avLst/>
          </a:prstGeom>
          <a:noFill/>
          <a:ln>
            <a:noFill/>
          </a:ln>
        </p:spPr>
        <p:txBody>
          <a:bodyPr spcFirstLastPara="1" wrap="square" lIns="91425" tIns="91425" rIns="91425" bIns="91425" anchor="t" anchorCtr="0">
            <a:noAutofit/>
          </a:bodyPr>
          <a:lstStyle/>
          <a:p>
            <a:pPr marL="285750" lvl="0" indent="-285750" algn="just">
              <a:spcAft>
                <a:spcPts val="300"/>
              </a:spcAft>
              <a:buFont typeface="Wingdings" panose="05000000000000000000" pitchFamily="2" charset="2"/>
              <a:buChar char="Ø"/>
            </a:pPr>
            <a:r>
              <a:rPr lang="en" sz="1600" dirty="0" smtClean="0">
                <a:latin typeface="Times New Roman" panose="02020603050405020304" pitchFamily="18" charset="0"/>
                <a:ea typeface="Montserrat"/>
                <a:cs typeface="Times New Roman" panose="02020603050405020304" pitchFamily="18" charset="0"/>
                <a:sym typeface="Montserrat"/>
              </a:rPr>
              <a:t>Tota number of units sold </a:t>
            </a:r>
            <a:r>
              <a:rPr lang="en" sz="1600" dirty="0">
                <a:latin typeface="Times New Roman" panose="02020603050405020304" pitchFamily="18" charset="0"/>
                <a:ea typeface="Montserrat"/>
                <a:cs typeface="Times New Roman" panose="02020603050405020304" pitchFamily="18" charset="0"/>
                <a:sym typeface="Montserrat"/>
              </a:rPr>
              <a:t>during </a:t>
            </a:r>
            <a:r>
              <a:rPr lang="en" sz="1600" dirty="0" smtClean="0">
                <a:latin typeface="Times New Roman" panose="02020603050405020304" pitchFamily="18" charset="0"/>
                <a:ea typeface="Montserrat"/>
                <a:cs typeface="Times New Roman" panose="02020603050405020304" pitchFamily="18" charset="0"/>
                <a:sym typeface="Montserrat"/>
              </a:rPr>
              <a:t>the period ‘September 2014 </a:t>
            </a:r>
            <a:r>
              <a:rPr lang="en" sz="1600" dirty="0">
                <a:latin typeface="Times New Roman" panose="02020603050405020304" pitchFamily="18" charset="0"/>
                <a:ea typeface="Montserrat"/>
                <a:cs typeface="Times New Roman" panose="02020603050405020304" pitchFamily="18" charset="0"/>
                <a:sym typeface="Montserrat"/>
              </a:rPr>
              <a:t>to December </a:t>
            </a:r>
            <a:r>
              <a:rPr lang="en" sz="1600" dirty="0" smtClean="0">
                <a:latin typeface="Times New Roman" panose="02020603050405020304" pitchFamily="18" charset="0"/>
                <a:ea typeface="Montserrat"/>
                <a:cs typeface="Times New Roman" panose="02020603050405020304" pitchFamily="18" charset="0"/>
                <a:sym typeface="Montserrat"/>
              </a:rPr>
              <a:t>2014’ is more than the ‘September 2013 to December 2013’. It can be seen that in the said period there is an increase observed for September (about 13</a:t>
            </a:r>
            <a:r>
              <a:rPr lang="en" sz="1600" dirty="0">
                <a:latin typeface="Times New Roman" panose="02020603050405020304" pitchFamily="18" charset="0"/>
                <a:ea typeface="Montserrat"/>
                <a:cs typeface="Times New Roman" panose="02020603050405020304" pitchFamily="18" charset="0"/>
                <a:sym typeface="Montserrat"/>
              </a:rPr>
              <a:t>%), </a:t>
            </a:r>
            <a:r>
              <a:rPr lang="en" sz="1600" dirty="0" smtClean="0">
                <a:latin typeface="Times New Roman" panose="02020603050405020304" pitchFamily="18" charset="0"/>
                <a:ea typeface="Montserrat"/>
                <a:cs typeface="Times New Roman" panose="02020603050405020304" pitchFamily="18" charset="0"/>
                <a:sym typeface="Montserrat"/>
              </a:rPr>
              <a:t>October (about 10%) </a:t>
            </a:r>
            <a:r>
              <a:rPr lang="en" sz="1600" dirty="0">
                <a:latin typeface="Times New Roman" panose="02020603050405020304" pitchFamily="18" charset="0"/>
                <a:ea typeface="Montserrat"/>
                <a:cs typeface="Times New Roman" panose="02020603050405020304" pitchFamily="18" charset="0"/>
                <a:sym typeface="Montserrat"/>
              </a:rPr>
              <a:t>&amp; Decemebr </a:t>
            </a:r>
            <a:r>
              <a:rPr lang="en" sz="1600" dirty="0" smtClean="0">
                <a:latin typeface="Times New Roman" panose="02020603050405020304" pitchFamily="18" charset="0"/>
                <a:ea typeface="Montserrat"/>
                <a:cs typeface="Times New Roman" panose="02020603050405020304" pitchFamily="18" charset="0"/>
                <a:sym typeface="Montserrat"/>
              </a:rPr>
              <a:t>(</a:t>
            </a:r>
            <a:r>
              <a:rPr lang="en" sz="1600" dirty="0">
                <a:latin typeface="Times New Roman" panose="02020603050405020304" pitchFamily="18" charset="0"/>
                <a:ea typeface="Montserrat"/>
                <a:cs typeface="Times New Roman" panose="02020603050405020304" pitchFamily="18" charset="0"/>
                <a:sym typeface="Montserrat"/>
              </a:rPr>
              <a:t>about </a:t>
            </a:r>
            <a:r>
              <a:rPr lang="en" sz="1600" dirty="0" smtClean="0">
                <a:latin typeface="Times New Roman" panose="02020603050405020304" pitchFamily="18" charset="0"/>
                <a:ea typeface="Montserrat"/>
                <a:cs typeface="Times New Roman" panose="02020603050405020304" pitchFamily="18" charset="0"/>
                <a:sym typeface="Montserrat"/>
              </a:rPr>
              <a:t>93</a:t>
            </a:r>
            <a:r>
              <a:rPr lang="en" sz="1600" dirty="0">
                <a:latin typeface="Times New Roman" panose="02020603050405020304" pitchFamily="18" charset="0"/>
                <a:ea typeface="Montserrat"/>
                <a:cs typeface="Times New Roman" panose="02020603050405020304" pitchFamily="18" charset="0"/>
                <a:sym typeface="Montserrat"/>
              </a:rPr>
              <a:t>%) </a:t>
            </a:r>
            <a:r>
              <a:rPr lang="en" sz="1600" dirty="0" smtClean="0">
                <a:latin typeface="Times New Roman" panose="02020603050405020304" pitchFamily="18" charset="0"/>
                <a:ea typeface="Montserrat"/>
                <a:cs typeface="Times New Roman" panose="02020603050405020304" pitchFamily="18" charset="0"/>
                <a:sym typeface="Montserrat"/>
              </a:rPr>
              <a:t>moth of 2014 with respect to 2013 where as in Novemeber month (about -15%) it decresase. Similar tend is followed for the profit and sales also (percentge change may be differ). </a:t>
            </a:r>
          </a:p>
          <a:p>
            <a:pPr marL="285750" lvl="0" indent="-285750" algn="just">
              <a:spcAft>
                <a:spcPts val="300"/>
              </a:spcAft>
              <a:buFont typeface="Wingdings" panose="05000000000000000000" pitchFamily="2" charset="2"/>
              <a:buChar char="Ø"/>
            </a:pPr>
            <a:r>
              <a:rPr lang="en" sz="1600" dirty="0" smtClean="0">
                <a:latin typeface="Times New Roman" panose="02020603050405020304" pitchFamily="18" charset="0"/>
                <a:ea typeface="Montserrat"/>
                <a:cs typeface="Times New Roman" panose="02020603050405020304" pitchFamily="18" charset="0"/>
                <a:sym typeface="Montserrat"/>
              </a:rPr>
              <a:t>Maximum number of units sold corresponding to Discount band having ‘High’ and it has the contribution about 36%, where as maximum profit (about 37% of total profit) made corresponding to ‘Low’ Discount band.</a:t>
            </a:r>
          </a:p>
          <a:p>
            <a:pPr marL="285750" lvl="0" indent="-285750" algn="just">
              <a:spcAft>
                <a:spcPts val="300"/>
              </a:spcAft>
              <a:buFont typeface="Wingdings" panose="05000000000000000000" pitchFamily="2" charset="2"/>
              <a:buChar char="Ø"/>
            </a:pPr>
            <a:r>
              <a:rPr lang="en" sz="1600" dirty="0" smtClean="0">
                <a:latin typeface="Times New Roman" panose="02020603050405020304" pitchFamily="18" charset="0"/>
                <a:ea typeface="Montserrat"/>
                <a:cs typeface="Times New Roman" panose="02020603050405020304" pitchFamily="18" charset="0"/>
                <a:sym typeface="Montserrat"/>
              </a:rPr>
              <a:t>Every segment has made a profit except the ‘Enterprise’. Enterprise has made loss(negative profit) for every product. Segment ‘Government’ has made the maximum profit and maximum sales.</a:t>
            </a:r>
          </a:p>
          <a:p>
            <a:pPr marL="285750" lvl="0" indent="-285750" algn="just">
              <a:spcAft>
                <a:spcPts val="300"/>
              </a:spcAft>
              <a:buFont typeface="Wingdings" panose="05000000000000000000" pitchFamily="2" charset="2"/>
              <a:buChar char="Ø"/>
            </a:pPr>
            <a:r>
              <a:rPr lang="en" sz="1600" dirty="0" smtClean="0">
                <a:latin typeface="Times New Roman" panose="02020603050405020304" pitchFamily="18" charset="0"/>
                <a:ea typeface="Montserrat"/>
                <a:cs typeface="Times New Roman" panose="02020603050405020304" pitchFamily="18" charset="0"/>
                <a:sym typeface="Montserrat"/>
              </a:rPr>
              <a:t>Quarter 4 has the maximum sales and profit.</a:t>
            </a:r>
          </a:p>
          <a:p>
            <a:pPr marL="285750" lvl="0" indent="-285750" algn="just">
              <a:spcAft>
                <a:spcPts val="300"/>
              </a:spcAft>
              <a:buFont typeface="Wingdings" panose="05000000000000000000" pitchFamily="2" charset="2"/>
              <a:buChar char="Ø"/>
            </a:pPr>
            <a:r>
              <a:rPr lang="en" sz="1600" dirty="0" smtClean="0">
                <a:latin typeface="Times New Roman" panose="02020603050405020304" pitchFamily="18" charset="0"/>
                <a:ea typeface="Montserrat"/>
                <a:cs typeface="Times New Roman" panose="02020603050405020304" pitchFamily="18" charset="0"/>
                <a:sym typeface="Montserrat"/>
              </a:rPr>
              <a:t>From country wise profit analysis, it can be seen that “France” has the maximum profit of about 23% of total profit follwoed by the Germany about 22%, Canada about 21%, USA 18% &amp; Mexico 17%.</a:t>
            </a:r>
          </a:p>
          <a:p>
            <a:pPr marL="285750" lvl="0" indent="-285750" algn="just">
              <a:spcAft>
                <a:spcPts val="300"/>
              </a:spcAft>
              <a:buFont typeface="Wingdings" panose="05000000000000000000" pitchFamily="2" charset="2"/>
              <a:buChar char="Ø"/>
            </a:pPr>
            <a:r>
              <a:rPr lang="en" sz="1600" dirty="0" smtClean="0">
                <a:latin typeface="Times New Roman" panose="02020603050405020304" pitchFamily="18" charset="0"/>
                <a:ea typeface="Montserrat"/>
                <a:cs typeface="Times New Roman" panose="02020603050405020304" pitchFamily="18" charset="0"/>
                <a:sym typeface="Montserrat"/>
              </a:rPr>
              <a:t>Bottom 3 product for Units Sold, COGS, Sales, and Profit are Velo, Montana &amp; Carretera.</a:t>
            </a:r>
          </a:p>
          <a:p>
            <a:pPr marL="285750" lvl="0" indent="-285750" algn="just">
              <a:spcAft>
                <a:spcPts val="300"/>
              </a:spcAft>
              <a:buFont typeface="Wingdings" panose="05000000000000000000" pitchFamily="2" charset="2"/>
              <a:buChar char="Ø"/>
            </a:pPr>
            <a:r>
              <a:rPr lang="en" sz="1600" dirty="0" smtClean="0">
                <a:latin typeface="Times New Roman" panose="02020603050405020304" pitchFamily="18" charset="0"/>
                <a:ea typeface="Montserrat"/>
                <a:cs typeface="Times New Roman" panose="02020603050405020304" pitchFamily="18" charset="0"/>
                <a:sym typeface="Montserrat"/>
              </a:rPr>
              <a:t>Maximum number of transaction done in June, October, and December.  </a:t>
            </a:r>
          </a:p>
          <a:p>
            <a:pPr marL="285750" lvl="0" indent="-285750" algn="just">
              <a:buFont typeface="Wingdings" panose="05000000000000000000" pitchFamily="2" charset="2"/>
              <a:buChar char="Ø"/>
            </a:pPr>
            <a:endParaRPr lang="en" sz="1600" dirty="0" smtClean="0">
              <a:latin typeface="Times New Roman" panose="02020603050405020304" pitchFamily="18" charset="0"/>
              <a:ea typeface="Montserrat"/>
              <a:cs typeface="Times New Roman" panose="02020603050405020304" pitchFamily="18" charset="0"/>
              <a:sym typeface="Montserrat"/>
            </a:endParaRPr>
          </a:p>
          <a:p>
            <a:pPr marL="285750" lvl="0" indent="-285750" algn="just">
              <a:buFont typeface="Wingdings" panose="05000000000000000000" pitchFamily="2" charset="2"/>
              <a:buChar char="Ø"/>
            </a:pPr>
            <a:endParaRPr lang="en" sz="1600" dirty="0" smtClean="0">
              <a:latin typeface="Times New Roman" panose="02020603050405020304" pitchFamily="18" charset="0"/>
              <a:ea typeface="Montserrat"/>
              <a:cs typeface="Times New Roman" panose="02020603050405020304" pitchFamily="18" charset="0"/>
              <a:sym typeface="Montserrat"/>
            </a:endParaRPr>
          </a:p>
          <a:p>
            <a:pPr marL="285750" lvl="0" indent="-285750" algn="just">
              <a:buFont typeface="Wingdings" panose="05000000000000000000" pitchFamily="2" charset="2"/>
              <a:buChar char="Ø"/>
            </a:pPr>
            <a:endParaRPr sz="1600" dirty="0">
              <a:latin typeface="Times New Roman" panose="02020603050405020304" pitchFamily="18" charset="0"/>
              <a:ea typeface="Montserrat"/>
              <a:cs typeface="Times New Roman" panose="02020603050405020304" pitchFamily="18" charset="0"/>
              <a:sym typeface="Montserrat"/>
            </a:endParaRPr>
          </a:p>
        </p:txBody>
      </p:sp>
      <p:sp>
        <p:nvSpPr>
          <p:cNvPr id="4"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Conclusion and Inferences</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Google Shape;126;p24"/>
          <p:cNvSpPr txBox="1"/>
          <p:nvPr/>
        </p:nvSpPr>
        <p:spPr>
          <a:xfrm>
            <a:off x="311700" y="993350"/>
            <a:ext cx="57138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Montserrat"/>
                <a:ea typeface="Montserrat"/>
                <a:cs typeface="Montserrat"/>
                <a:sym typeface="Montserrat"/>
              </a:rPr>
              <a:t>Reference Links:- </a:t>
            </a:r>
            <a:endParaRPr b="1" dirty="0">
              <a:latin typeface="Montserrat"/>
              <a:ea typeface="Montserrat"/>
              <a:cs typeface="Montserrat"/>
              <a:sym typeface="Montserrat"/>
            </a:endParaRPr>
          </a:p>
        </p:txBody>
      </p:sp>
      <p:graphicFrame>
        <p:nvGraphicFramePr>
          <p:cNvPr id="3" name="Object 2"/>
          <p:cNvGraphicFramePr>
            <a:graphicFrameLocks noChangeAspect="1"/>
          </p:cNvGraphicFramePr>
          <p:nvPr>
            <p:extLst>
              <p:ext uri="{D42A27DB-BD31-4B8C-83A1-F6EECF244321}">
                <p14:modId xmlns="" xmlns:p14="http://schemas.microsoft.com/office/powerpoint/2010/main" val="144701937"/>
              </p:ext>
            </p:extLst>
          </p:nvPr>
        </p:nvGraphicFramePr>
        <p:xfrm>
          <a:off x="1710046" y="1393429"/>
          <a:ext cx="2410691" cy="1354344"/>
        </p:xfrm>
        <a:graphic>
          <a:graphicData uri="http://schemas.openxmlformats.org/presentationml/2006/ole">
            <p:oleObj spid="_x0000_s1034" name="Worksheet" showAsIcon="1" r:id="rId4" imgW="914400" imgH="771480" progId="Excel.Sheet.12">
              <p:embed/>
            </p:oleObj>
          </a:graphicData>
        </a:graphic>
      </p:graphicFrame>
      <p:sp>
        <p:nvSpPr>
          <p:cNvPr id="4" name="TextBox 3"/>
          <p:cNvSpPr txBox="1"/>
          <p:nvPr/>
        </p:nvSpPr>
        <p:spPr>
          <a:xfrm>
            <a:off x="546265" y="1591294"/>
            <a:ext cx="1308371" cy="307777"/>
          </a:xfrm>
          <a:prstGeom prst="rect">
            <a:avLst/>
          </a:prstGeom>
          <a:noFill/>
        </p:spPr>
        <p:txBody>
          <a:bodyPr wrap="none" rtlCol="0">
            <a:spAutoFit/>
          </a:bodyPr>
          <a:lstStyle/>
          <a:p>
            <a:pPr marL="342900" indent="-342900">
              <a:buAutoNum type="arabicPeriod"/>
            </a:pPr>
            <a:r>
              <a:rPr lang="en-US" dirty="0" smtClean="0"/>
              <a:t>Excel File</a:t>
            </a:r>
          </a:p>
        </p:txBody>
      </p:sp>
      <p:sp>
        <p:nvSpPr>
          <p:cNvPr id="5" name="TextBox 4"/>
          <p:cNvSpPr txBox="1"/>
          <p:nvPr/>
        </p:nvSpPr>
        <p:spPr>
          <a:xfrm>
            <a:off x="700644" y="3325091"/>
            <a:ext cx="1449436" cy="307777"/>
          </a:xfrm>
          <a:prstGeom prst="rect">
            <a:avLst/>
          </a:prstGeom>
          <a:noFill/>
        </p:spPr>
        <p:txBody>
          <a:bodyPr wrap="none" rtlCol="0">
            <a:spAutoFit/>
          </a:bodyPr>
          <a:lstStyle/>
          <a:p>
            <a:r>
              <a:rPr lang="en-US" dirty="0" smtClean="0"/>
              <a:t>2. Power BI File</a:t>
            </a:r>
            <a:endParaRPr lang="en-US" dirty="0"/>
          </a:p>
        </p:txBody>
      </p:sp>
      <p:graphicFrame>
        <p:nvGraphicFramePr>
          <p:cNvPr id="7" name="Object 6"/>
          <p:cNvGraphicFramePr>
            <a:graphicFrameLocks noChangeAspect="1"/>
          </p:cNvGraphicFramePr>
          <p:nvPr/>
        </p:nvGraphicFramePr>
        <p:xfrm>
          <a:off x="2416629" y="2861954"/>
          <a:ext cx="1229096" cy="1069336"/>
        </p:xfrm>
        <a:graphic>
          <a:graphicData uri="http://schemas.openxmlformats.org/presentationml/2006/ole">
            <p:oleObj spid="_x0000_s1035" name="Packager Shell Object" showAsIcon="1" r:id="rId5" imgW="914400" imgH="771480" progId="Package">
              <p:embed/>
            </p:oleObj>
          </a:graphicData>
        </a:graphic>
      </p:graphicFrame>
      <p:sp>
        <p:nvSpPr>
          <p:cNvPr id="8"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Endnotes</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7"/>
          <p:cNvSpPr txBox="1">
            <a:spLocks noGrp="1"/>
          </p:cNvSpPr>
          <p:nvPr>
            <p:ph type="body" idx="1"/>
          </p:nvPr>
        </p:nvSpPr>
        <p:spPr>
          <a:xfrm>
            <a:off x="451263" y="684038"/>
            <a:ext cx="8265226" cy="3852337"/>
          </a:xfrm>
          <a:prstGeom prst="rect">
            <a:avLst/>
          </a:prstGeom>
          <a:noFill/>
          <a:ln>
            <a:noFill/>
          </a:ln>
        </p:spPr>
        <p:txBody>
          <a:bodyPr spcFirstLastPara="1" wrap="square" lIns="91425" tIns="91425" rIns="91425" bIns="91425" anchor="t" anchorCtr="0">
            <a:noAutofit/>
          </a:bodyPr>
          <a:lstStyle/>
          <a:p>
            <a:pPr marL="187325" indent="-187325" algn="just">
              <a:spcAft>
                <a:spcPts val="300"/>
              </a:spcAft>
              <a:buSzPct val="100000"/>
              <a:buNone/>
            </a:pPr>
            <a:r>
              <a:rPr lang="en-IN" sz="1600" dirty="0" smtClean="0">
                <a:latin typeface="Times New Roman" pitchFamily="18" charset="0"/>
                <a:ea typeface="Montserrat"/>
                <a:cs typeface="Times New Roman" pitchFamily="18" charset="0"/>
                <a:sym typeface="Montserrat"/>
              </a:rPr>
              <a:t>Dimensions:-</a:t>
            </a:r>
          </a:p>
          <a:p>
            <a:pPr marL="273050" lvl="1" indent="-176213" algn="just" defTabSz="612000">
              <a:spcAft>
                <a:spcPts val="300"/>
              </a:spcAft>
              <a:buSzPct val="70000"/>
              <a:buFont typeface="Wingdings" pitchFamily="2" charset="2"/>
              <a:buChar char="q"/>
            </a:pPr>
            <a:r>
              <a:rPr lang="en-IN" sz="1600" dirty="0" smtClean="0">
                <a:latin typeface="Times New Roman" pitchFamily="18" charset="0"/>
                <a:ea typeface="Montserrat"/>
                <a:cs typeface="Times New Roman" pitchFamily="18" charset="0"/>
                <a:sym typeface="Montserrat"/>
              </a:rPr>
              <a:t>Segment: This dimension categorizes data into different segments, which represent customer segments like Channel Partners, Enterprise, Government, Midmarket, and Small Business.</a:t>
            </a:r>
          </a:p>
          <a:p>
            <a:pPr marL="273050" lvl="1" indent="-176213" algn="just" defTabSz="612000">
              <a:spcAft>
                <a:spcPts val="300"/>
              </a:spcAft>
              <a:buSzPct val="70000"/>
              <a:buFont typeface="Wingdings" pitchFamily="2" charset="2"/>
              <a:buChar char="q"/>
            </a:pPr>
            <a:r>
              <a:rPr lang="en-IN" sz="1600" dirty="0" smtClean="0">
                <a:latin typeface="Times New Roman" pitchFamily="18" charset="0"/>
                <a:ea typeface="Montserrat"/>
                <a:cs typeface="Times New Roman" pitchFamily="18" charset="0"/>
                <a:sym typeface="Montserrat"/>
              </a:rPr>
              <a:t>Country: The country dimension represents the geographical location where the financial transactions or sales occurred. It has the western countries like Canada, France, Germany, Mexico, and United States of America.</a:t>
            </a:r>
          </a:p>
          <a:p>
            <a:pPr marL="273050" lvl="1" indent="-176213" algn="just" defTabSz="612000">
              <a:spcAft>
                <a:spcPts val="300"/>
              </a:spcAft>
              <a:buSzPct val="70000"/>
              <a:buFont typeface="Wingdings" pitchFamily="2" charset="2"/>
              <a:buChar char="q"/>
            </a:pPr>
            <a:r>
              <a:rPr lang="en-IN" sz="1600" dirty="0" smtClean="0">
                <a:latin typeface="Times New Roman" pitchFamily="18" charset="0"/>
                <a:ea typeface="Montserrat"/>
                <a:cs typeface="Times New Roman" pitchFamily="18" charset="0"/>
                <a:sym typeface="Montserrat"/>
              </a:rPr>
              <a:t>Product: This dimension categorizes products or product categories, providing insight into what was sold. It includes the products like </a:t>
            </a:r>
            <a:r>
              <a:rPr lang="en-IN" sz="1600" dirty="0" err="1" smtClean="0">
                <a:latin typeface="Times New Roman" pitchFamily="18" charset="0"/>
                <a:ea typeface="Montserrat"/>
                <a:cs typeface="Times New Roman" pitchFamily="18" charset="0"/>
                <a:sym typeface="Montserrat"/>
              </a:rPr>
              <a:t>Amarilla</a:t>
            </a:r>
            <a:r>
              <a:rPr lang="en-IN" sz="1600" dirty="0" smtClean="0">
                <a:latin typeface="Times New Roman" pitchFamily="18" charset="0"/>
                <a:ea typeface="Montserrat"/>
                <a:cs typeface="Times New Roman" pitchFamily="18" charset="0"/>
                <a:sym typeface="Montserrat"/>
              </a:rPr>
              <a:t>, </a:t>
            </a:r>
            <a:r>
              <a:rPr lang="en-IN" sz="1600" dirty="0" err="1" smtClean="0">
                <a:latin typeface="Times New Roman" pitchFamily="18" charset="0"/>
                <a:ea typeface="Montserrat"/>
                <a:cs typeface="Times New Roman" pitchFamily="18" charset="0"/>
                <a:sym typeface="Montserrat"/>
              </a:rPr>
              <a:t>Carretera</a:t>
            </a:r>
            <a:r>
              <a:rPr lang="en-IN" sz="1600" dirty="0" smtClean="0">
                <a:latin typeface="Times New Roman" pitchFamily="18" charset="0"/>
                <a:ea typeface="Montserrat"/>
                <a:cs typeface="Times New Roman" pitchFamily="18" charset="0"/>
                <a:sym typeface="Montserrat"/>
              </a:rPr>
              <a:t>, Montana, </a:t>
            </a:r>
            <a:r>
              <a:rPr lang="en-IN" sz="1600" dirty="0" err="1" smtClean="0">
                <a:latin typeface="Times New Roman" pitchFamily="18" charset="0"/>
                <a:ea typeface="Montserrat"/>
                <a:cs typeface="Times New Roman" pitchFamily="18" charset="0"/>
                <a:sym typeface="Montserrat"/>
              </a:rPr>
              <a:t>Paseo</a:t>
            </a:r>
            <a:r>
              <a:rPr lang="en-IN" sz="1600" dirty="0" smtClean="0">
                <a:latin typeface="Times New Roman" pitchFamily="18" charset="0"/>
                <a:ea typeface="Montserrat"/>
                <a:cs typeface="Times New Roman" pitchFamily="18" charset="0"/>
                <a:sym typeface="Montserrat"/>
              </a:rPr>
              <a:t>, </a:t>
            </a:r>
            <a:r>
              <a:rPr lang="en-IN" sz="1600" dirty="0" err="1" smtClean="0">
                <a:latin typeface="Times New Roman" pitchFamily="18" charset="0"/>
                <a:ea typeface="Montserrat"/>
                <a:cs typeface="Times New Roman" pitchFamily="18" charset="0"/>
                <a:sym typeface="Montserrat"/>
              </a:rPr>
              <a:t>Velo</a:t>
            </a:r>
            <a:r>
              <a:rPr lang="en-IN" sz="1600" dirty="0" smtClean="0">
                <a:latin typeface="Times New Roman" pitchFamily="18" charset="0"/>
                <a:ea typeface="Montserrat"/>
                <a:cs typeface="Times New Roman" pitchFamily="18" charset="0"/>
                <a:sym typeface="Montserrat"/>
              </a:rPr>
              <a:t>, and VTT.</a:t>
            </a:r>
          </a:p>
          <a:p>
            <a:pPr marL="273050" lvl="1" indent="-176213" algn="just" defTabSz="612000">
              <a:lnSpc>
                <a:spcPct val="110000"/>
              </a:lnSpc>
              <a:spcAft>
                <a:spcPts val="300"/>
              </a:spcAft>
              <a:buSzPct val="70000"/>
              <a:buFont typeface="Wingdings" pitchFamily="2" charset="2"/>
              <a:buChar char="q"/>
            </a:pPr>
            <a:r>
              <a:rPr lang="en-IN" sz="1600" dirty="0" smtClean="0">
                <a:latin typeface="Times New Roman" pitchFamily="18" charset="0"/>
                <a:ea typeface="Montserrat"/>
                <a:cs typeface="Times New Roman" pitchFamily="18" charset="0"/>
                <a:sym typeface="Montserrat"/>
              </a:rPr>
              <a:t>Discount Band: This dimension categorizes data based on the discount band applied to sales transactions, which is divided into None, Low, Medium, and High.</a:t>
            </a:r>
          </a:p>
          <a:p>
            <a:pPr marL="273050" lvl="1" indent="-176213" algn="just" defTabSz="612000">
              <a:lnSpc>
                <a:spcPct val="110000"/>
              </a:lnSpc>
              <a:spcAft>
                <a:spcPts val="300"/>
              </a:spcAft>
              <a:buSzPct val="70000"/>
              <a:buFont typeface="Wingdings" pitchFamily="2" charset="2"/>
              <a:buChar char="q"/>
            </a:pPr>
            <a:r>
              <a:rPr lang="en-IN" sz="1600" dirty="0" smtClean="0">
                <a:latin typeface="Times New Roman" pitchFamily="18" charset="0"/>
                <a:ea typeface="Montserrat"/>
                <a:cs typeface="Times New Roman" pitchFamily="18" charset="0"/>
                <a:sym typeface="Montserrat"/>
              </a:rPr>
              <a:t>Date: The date dimension represents the specific date of each financial transaction. The range spans from September 2013 to December 2014, which includes the first day of each month.</a:t>
            </a:r>
          </a:p>
          <a:p>
            <a:pPr marL="273050" lvl="1" indent="-176213" algn="just" defTabSz="612000">
              <a:buSzPct val="70000"/>
              <a:buFont typeface="Wingdings" pitchFamily="2" charset="2"/>
              <a:buChar char="q"/>
            </a:pPr>
            <a:r>
              <a:rPr lang="en-IN" sz="1600" dirty="0" smtClean="0">
                <a:latin typeface="Times New Roman" pitchFamily="18" charset="0"/>
                <a:ea typeface="Montserrat"/>
                <a:cs typeface="Times New Roman" pitchFamily="18" charset="0"/>
                <a:sym typeface="Montserrat"/>
              </a:rPr>
              <a:t>Month Name: This dimension represents the name of the month corresponding to each transaction date.</a:t>
            </a:r>
          </a:p>
          <a:p>
            <a:pPr marL="273050" lvl="1" indent="-176213" algn="just" defTabSz="612000">
              <a:buSzPct val="70000"/>
              <a:buNone/>
            </a:pPr>
            <a:endParaRPr lang="en-IN" sz="1600" dirty="0" smtClean="0">
              <a:latin typeface="Times New Roman" pitchFamily="18" charset="0"/>
              <a:ea typeface="Montserrat"/>
              <a:cs typeface="Times New Roman" pitchFamily="18" charset="0"/>
              <a:sym typeface="Montserrat"/>
            </a:endParaRPr>
          </a:p>
        </p:txBody>
      </p:sp>
      <p:sp>
        <p:nvSpPr>
          <p:cNvPr id="4" name="Google Shape;98;p20"/>
          <p:cNvSpPr txBox="1">
            <a:spLocks/>
          </p:cNvSpPr>
          <p:nvPr/>
        </p:nvSpPr>
        <p:spPr>
          <a:xfrm>
            <a:off x="311700" y="21100"/>
            <a:ext cx="296589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8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Data Exploration </a:t>
            </a:r>
            <a:endParaRPr kumimoji="0" lang="en-IN" sz="28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7"/>
          <p:cNvSpPr txBox="1">
            <a:spLocks noGrp="1"/>
          </p:cNvSpPr>
          <p:nvPr>
            <p:ph type="body" idx="1"/>
          </p:nvPr>
        </p:nvSpPr>
        <p:spPr>
          <a:xfrm>
            <a:off x="254246" y="577019"/>
            <a:ext cx="8485994" cy="4566481"/>
          </a:xfrm>
          <a:prstGeom prst="rect">
            <a:avLst/>
          </a:prstGeom>
          <a:noFill/>
          <a:ln>
            <a:noFill/>
          </a:ln>
        </p:spPr>
        <p:txBody>
          <a:bodyPr spcFirstLastPara="1" wrap="square" lIns="91425" tIns="91425" rIns="91425" bIns="91425" anchor="t" anchorCtr="0">
            <a:noAutofit/>
          </a:bodyPr>
          <a:lstStyle/>
          <a:p>
            <a:pPr marL="171450" indent="-363538" algn="just" defTabSz="612000">
              <a:spcAft>
                <a:spcPts val="300"/>
              </a:spcAft>
              <a:buSzPct val="70000"/>
              <a:buNone/>
            </a:pPr>
            <a:r>
              <a:rPr lang="en-IN" sz="1600" dirty="0" smtClean="0">
                <a:latin typeface="Times New Roman" pitchFamily="18" charset="0"/>
                <a:ea typeface="Montserrat"/>
                <a:cs typeface="Times New Roman" pitchFamily="18" charset="0"/>
                <a:sym typeface="Montserrat"/>
              </a:rPr>
              <a:t>Measures:-</a:t>
            </a:r>
          </a:p>
          <a:p>
            <a:pPr marL="277813" indent="-176213" algn="just" defTabSz="612000">
              <a:lnSpc>
                <a:spcPct val="90000"/>
              </a:lnSpc>
              <a:spcAft>
                <a:spcPts val="300"/>
              </a:spcAft>
              <a:buSzPct val="70000"/>
              <a:buFont typeface="Wingdings" pitchFamily="2" charset="2"/>
              <a:buChar char="q"/>
            </a:pPr>
            <a:r>
              <a:rPr lang="en-IN" sz="1600" dirty="0" smtClean="0">
                <a:solidFill>
                  <a:prstClr val="black"/>
                </a:solidFill>
                <a:latin typeface="Times New Roman" pitchFamily="18" charset="0"/>
                <a:ea typeface="Montserrat"/>
                <a:cs typeface="Times New Roman" pitchFamily="18" charset="0"/>
                <a:sym typeface="Montserrat"/>
              </a:rPr>
              <a:t>Units Sold: This measure represents the quantity of products sold in each transaction.</a:t>
            </a:r>
          </a:p>
          <a:p>
            <a:pPr marL="277813" indent="-176213" algn="just" defTabSz="612000">
              <a:lnSpc>
                <a:spcPct val="90000"/>
              </a:lnSpc>
              <a:spcAft>
                <a:spcPts val="300"/>
              </a:spcAft>
              <a:buSzPct val="70000"/>
              <a:buFont typeface="Wingdings" pitchFamily="2" charset="2"/>
              <a:buChar char="q"/>
            </a:pPr>
            <a:r>
              <a:rPr lang="en-IN" sz="1600" dirty="0" smtClean="0">
                <a:solidFill>
                  <a:prstClr val="black"/>
                </a:solidFill>
                <a:latin typeface="Times New Roman" pitchFamily="18" charset="0"/>
                <a:ea typeface="Montserrat"/>
                <a:cs typeface="Times New Roman" pitchFamily="18" charset="0"/>
                <a:sym typeface="Montserrat"/>
              </a:rPr>
              <a:t>Manufacturing Price: The manufacturing price is the cost at which the product was produced or acquired.</a:t>
            </a:r>
          </a:p>
          <a:p>
            <a:pPr marL="277813" indent="-176213" algn="just" defTabSz="612000">
              <a:lnSpc>
                <a:spcPct val="90000"/>
              </a:lnSpc>
              <a:spcAft>
                <a:spcPts val="300"/>
              </a:spcAft>
              <a:buSzPct val="70000"/>
              <a:buFont typeface="Wingdings" pitchFamily="2" charset="2"/>
              <a:buChar char="q"/>
            </a:pPr>
            <a:r>
              <a:rPr lang="en-IN" sz="1600" dirty="0" smtClean="0">
                <a:solidFill>
                  <a:prstClr val="black"/>
                </a:solidFill>
                <a:latin typeface="Times New Roman" pitchFamily="18" charset="0"/>
                <a:ea typeface="Montserrat"/>
                <a:cs typeface="Times New Roman" pitchFamily="18" charset="0"/>
                <a:sym typeface="Montserrat"/>
              </a:rPr>
              <a:t>Sale Price: This measure represents the price at which the product was sold.</a:t>
            </a:r>
          </a:p>
          <a:p>
            <a:pPr marL="277813" indent="-176213" algn="just" defTabSz="612000">
              <a:lnSpc>
                <a:spcPct val="90000"/>
              </a:lnSpc>
              <a:spcAft>
                <a:spcPts val="300"/>
              </a:spcAft>
              <a:buSzPct val="70000"/>
              <a:buFont typeface="Wingdings" pitchFamily="2" charset="2"/>
              <a:buChar char="q"/>
            </a:pPr>
            <a:r>
              <a:rPr lang="en-IN" sz="1600" dirty="0" smtClean="0">
                <a:solidFill>
                  <a:prstClr val="black"/>
                </a:solidFill>
                <a:latin typeface="Times New Roman" pitchFamily="18" charset="0"/>
                <a:ea typeface="Montserrat"/>
                <a:cs typeface="Times New Roman" pitchFamily="18" charset="0"/>
                <a:sym typeface="Montserrat"/>
              </a:rPr>
              <a:t>Gross Sales: Gross sales are the total revenue generated from the sales transactions before any deductions.</a:t>
            </a:r>
          </a:p>
          <a:p>
            <a:pPr marL="277813" indent="-176213" algn="just" defTabSz="612000">
              <a:lnSpc>
                <a:spcPct val="90000"/>
              </a:lnSpc>
              <a:spcAft>
                <a:spcPts val="300"/>
              </a:spcAft>
              <a:buSzPct val="70000"/>
              <a:buFont typeface="Wingdings" pitchFamily="2" charset="2"/>
              <a:buChar char="q"/>
            </a:pPr>
            <a:r>
              <a:rPr lang="en-IN" sz="1600" dirty="0" smtClean="0">
                <a:solidFill>
                  <a:prstClr val="black"/>
                </a:solidFill>
                <a:latin typeface="Times New Roman" pitchFamily="18" charset="0"/>
                <a:ea typeface="Montserrat"/>
                <a:cs typeface="Times New Roman" pitchFamily="18" charset="0"/>
                <a:sym typeface="Montserrat"/>
              </a:rPr>
              <a:t>Discounts: Discounts represent the amount deducted from the gross sales due to discounts applied to transactions.</a:t>
            </a:r>
          </a:p>
          <a:p>
            <a:pPr marL="277813" indent="-176213" algn="just" defTabSz="612000">
              <a:lnSpc>
                <a:spcPct val="90000"/>
              </a:lnSpc>
              <a:spcAft>
                <a:spcPts val="300"/>
              </a:spcAft>
              <a:buSzPct val="70000"/>
              <a:buFont typeface="Wingdings" pitchFamily="2" charset="2"/>
              <a:buChar char="q"/>
            </a:pPr>
            <a:r>
              <a:rPr lang="en-IN" sz="1600" dirty="0" smtClean="0">
                <a:solidFill>
                  <a:prstClr val="black"/>
                </a:solidFill>
                <a:latin typeface="Times New Roman" pitchFamily="18" charset="0"/>
                <a:ea typeface="Montserrat"/>
                <a:cs typeface="Times New Roman" pitchFamily="18" charset="0"/>
                <a:sym typeface="Montserrat"/>
              </a:rPr>
              <a:t>Sales: Sales represent the net sales revenue after accounting for discounts.</a:t>
            </a:r>
          </a:p>
          <a:p>
            <a:pPr marL="277813" indent="-176213" algn="just" defTabSz="612000">
              <a:lnSpc>
                <a:spcPct val="90000"/>
              </a:lnSpc>
              <a:spcAft>
                <a:spcPts val="300"/>
              </a:spcAft>
              <a:buSzPct val="70000"/>
              <a:buFont typeface="Wingdings" pitchFamily="2" charset="2"/>
              <a:buChar char="q"/>
            </a:pPr>
            <a:r>
              <a:rPr lang="en-IN" sz="1600" dirty="0" smtClean="0">
                <a:solidFill>
                  <a:prstClr val="black"/>
                </a:solidFill>
                <a:latin typeface="Times New Roman" pitchFamily="18" charset="0"/>
                <a:ea typeface="Montserrat"/>
                <a:cs typeface="Times New Roman" pitchFamily="18" charset="0"/>
                <a:sym typeface="Montserrat"/>
              </a:rPr>
              <a:t>COGS (Cost of Goods Sold): COGS is the direct cost associated with producing the goods that were sold.</a:t>
            </a:r>
          </a:p>
          <a:p>
            <a:pPr marL="277813" indent="-176213" algn="just" defTabSz="612000">
              <a:lnSpc>
                <a:spcPct val="90000"/>
              </a:lnSpc>
              <a:spcAft>
                <a:spcPts val="300"/>
              </a:spcAft>
              <a:buSzPct val="70000"/>
              <a:buFont typeface="Wingdings" pitchFamily="2" charset="2"/>
              <a:buChar char="q"/>
            </a:pPr>
            <a:r>
              <a:rPr lang="en-IN" sz="1600" dirty="0" smtClean="0">
                <a:solidFill>
                  <a:prstClr val="black"/>
                </a:solidFill>
                <a:latin typeface="Times New Roman" pitchFamily="18" charset="0"/>
                <a:ea typeface="Montserrat"/>
                <a:cs typeface="Times New Roman" pitchFamily="18" charset="0"/>
                <a:sym typeface="Montserrat"/>
              </a:rPr>
              <a:t>Profit: Profit is the difference between sales revenue and the cost of goods sold, providing insight into the profitability of the transactions.</a:t>
            </a:r>
          </a:p>
          <a:p>
            <a:pPr marL="277813" indent="-176213" algn="just" defTabSz="612000">
              <a:lnSpc>
                <a:spcPct val="90000"/>
              </a:lnSpc>
              <a:spcAft>
                <a:spcPts val="300"/>
              </a:spcAft>
              <a:buSzPct val="70000"/>
              <a:buFont typeface="Wingdings" pitchFamily="2" charset="2"/>
              <a:buChar char="q"/>
            </a:pPr>
            <a:r>
              <a:rPr lang="en-IN" sz="1600" dirty="0" smtClean="0">
                <a:solidFill>
                  <a:prstClr val="black"/>
                </a:solidFill>
                <a:latin typeface="Times New Roman" pitchFamily="18" charset="0"/>
                <a:ea typeface="Montserrat"/>
                <a:cs typeface="Times New Roman" pitchFamily="18" charset="0"/>
                <a:sym typeface="Montserrat"/>
              </a:rPr>
              <a:t>Month Number: This measure represents the numerical month corresponding to each transaction date, often used for time-series analysis.</a:t>
            </a:r>
          </a:p>
          <a:p>
            <a:pPr marL="277813" indent="-176213" algn="just" defTabSz="612000">
              <a:lnSpc>
                <a:spcPct val="90000"/>
              </a:lnSpc>
              <a:spcAft>
                <a:spcPts val="300"/>
              </a:spcAft>
              <a:buSzPct val="70000"/>
              <a:buFont typeface="Wingdings" pitchFamily="2" charset="2"/>
              <a:buChar char="q"/>
            </a:pPr>
            <a:r>
              <a:rPr lang="en-IN" sz="1600" dirty="0" smtClean="0">
                <a:solidFill>
                  <a:prstClr val="black"/>
                </a:solidFill>
                <a:latin typeface="Times New Roman" pitchFamily="18" charset="0"/>
                <a:ea typeface="Montserrat"/>
                <a:cs typeface="Times New Roman" pitchFamily="18" charset="0"/>
                <a:sym typeface="Montserrat"/>
              </a:rPr>
              <a:t>Year: This measure represents the year corresponding to each transaction date, often used for time-series analysis.</a:t>
            </a:r>
            <a:endParaRPr lang="en-IN" sz="1600" dirty="0" smtClean="0">
              <a:latin typeface="Times New Roman" pitchFamily="18" charset="0"/>
              <a:ea typeface="Montserrat"/>
              <a:cs typeface="Times New Roman" pitchFamily="18" charset="0"/>
              <a:sym typeface="Montserrat"/>
            </a:endParaRPr>
          </a:p>
          <a:p>
            <a:pPr marL="342900" algn="just">
              <a:buSzPct val="100000"/>
              <a:buNone/>
            </a:pPr>
            <a:endParaRPr lang="en-IN" sz="1600" dirty="0" smtClean="0">
              <a:latin typeface="Times New Roman" pitchFamily="18" charset="0"/>
              <a:ea typeface="Montserrat"/>
              <a:cs typeface="Times New Roman" pitchFamily="18" charset="0"/>
              <a:sym typeface="Montserrat"/>
            </a:endParaRPr>
          </a:p>
          <a:p>
            <a:pPr marL="342900" algn="just">
              <a:buSzPct val="100000"/>
              <a:buNone/>
            </a:pPr>
            <a:endParaRPr lang="en-IN" sz="1600" dirty="0" smtClean="0">
              <a:latin typeface="Times New Roman" pitchFamily="18" charset="0"/>
              <a:ea typeface="Montserrat"/>
              <a:cs typeface="Times New Roman" pitchFamily="18" charset="0"/>
              <a:sym typeface="Montserrat"/>
            </a:endParaRPr>
          </a:p>
          <a:p>
            <a:pPr marL="342900" algn="just">
              <a:buSzPct val="100000"/>
              <a:buNone/>
            </a:pPr>
            <a:endParaRPr lang="en-IN" sz="1600" dirty="0" smtClean="0">
              <a:latin typeface="Times New Roman" pitchFamily="18" charset="0"/>
              <a:ea typeface="Montserrat"/>
              <a:cs typeface="Times New Roman" pitchFamily="18" charset="0"/>
              <a:sym typeface="Montserrat"/>
            </a:endParaRPr>
          </a:p>
        </p:txBody>
      </p:sp>
      <p:sp>
        <p:nvSpPr>
          <p:cNvPr id="5" name="Google Shape;98;p20"/>
          <p:cNvSpPr txBox="1">
            <a:spLocks/>
          </p:cNvSpPr>
          <p:nvPr/>
        </p:nvSpPr>
        <p:spPr>
          <a:xfrm>
            <a:off x="311700" y="21100"/>
            <a:ext cx="296589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8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Data Exploration </a:t>
            </a:r>
            <a:endParaRPr kumimoji="0" lang="en-IN" sz="28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18"/>
          <p:cNvSpPr txBox="1">
            <a:spLocks noGrp="1"/>
          </p:cNvSpPr>
          <p:nvPr>
            <p:ph type="body" idx="1"/>
          </p:nvPr>
        </p:nvSpPr>
        <p:spPr>
          <a:xfrm>
            <a:off x="10" y="1549707"/>
            <a:ext cx="5783273" cy="2856190"/>
          </a:xfrm>
          <a:prstGeom prst="rect">
            <a:avLst/>
          </a:prstGeom>
          <a:noFill/>
          <a:ln>
            <a:noFill/>
          </a:ln>
        </p:spPr>
        <p:txBody>
          <a:bodyPr spcFirstLastPara="1" wrap="square" lIns="91425" tIns="91425" rIns="91425" bIns="91425" anchor="t" anchorCtr="0">
            <a:noAutofit/>
          </a:bodyPr>
          <a:lstStyle/>
          <a:p>
            <a:pPr marL="265113" lvl="0" indent="-265113" algn="just" rtl="0">
              <a:spcBef>
                <a:spcPts val="0"/>
              </a:spcBef>
              <a:spcAft>
                <a:spcPts val="0"/>
              </a:spcAft>
              <a:buSzPts val="1800"/>
              <a:buFont typeface="Wingdings" pitchFamily="2" charset="2"/>
              <a:buChar char="Ø"/>
            </a:pPr>
            <a:r>
              <a:rPr lang="en" sz="1600" dirty="0" smtClean="0">
                <a:latin typeface="Times New Roman" pitchFamily="18" charset="0"/>
                <a:ea typeface="Montserrat"/>
                <a:cs typeface="Times New Roman" pitchFamily="18" charset="0"/>
                <a:sym typeface="Montserrat"/>
              </a:rPr>
              <a:t>Few Pivot table like ‘Country wise &amp; Segment wise total Sales &amp; profit’, ‘Yearly total Units sold, Sales &amp; Profit’ etc. have been created to analyze the given dataset and find some insights related to it.</a:t>
            </a:r>
          </a:p>
          <a:p>
            <a:pPr marL="265113" lvl="0" indent="-265113" algn="just" rtl="0">
              <a:spcBef>
                <a:spcPts val="0"/>
              </a:spcBef>
              <a:spcAft>
                <a:spcPts val="0"/>
              </a:spcAft>
              <a:buSzPts val="1800"/>
              <a:buFont typeface="Wingdings" pitchFamily="2" charset="2"/>
              <a:buChar char="Ø"/>
            </a:pPr>
            <a:r>
              <a:rPr lang="en" sz="1600" dirty="0" smtClean="0">
                <a:latin typeface="Times New Roman" pitchFamily="18" charset="0"/>
                <a:ea typeface="Montserrat"/>
                <a:cs typeface="Times New Roman" pitchFamily="18" charset="0"/>
                <a:sym typeface="Montserrat"/>
              </a:rPr>
              <a:t>Some statistical value like product wise average sales &amp; average profit, maximum &amp; minimum discount offered &amp; manufacturing price have been indicated.</a:t>
            </a:r>
          </a:p>
          <a:p>
            <a:pPr marL="265113" lvl="0" indent="-265113" algn="just" rtl="0">
              <a:spcBef>
                <a:spcPts val="0"/>
              </a:spcBef>
              <a:spcAft>
                <a:spcPts val="0"/>
              </a:spcAft>
              <a:buSzPts val="1800"/>
              <a:buFont typeface="Wingdings" pitchFamily="2" charset="2"/>
              <a:buChar char="Ø"/>
            </a:pPr>
            <a:r>
              <a:rPr lang="en" sz="1600" dirty="0" smtClean="0">
                <a:latin typeface="Times New Roman" pitchFamily="18" charset="0"/>
                <a:ea typeface="Montserrat"/>
                <a:cs typeface="Times New Roman" pitchFamily="18" charset="0"/>
                <a:sym typeface="Montserrat"/>
              </a:rPr>
              <a:t>Some facts from these analysis are listed below:-</a:t>
            </a:r>
          </a:p>
          <a:p>
            <a:pPr marL="452438" lvl="1" indent="-187325" algn="just">
              <a:buSzPct val="100000"/>
              <a:buFont typeface="Wingdings" pitchFamily="2" charset="2"/>
              <a:buChar char="§"/>
            </a:pPr>
            <a:r>
              <a:rPr lang="en" sz="1600" dirty="0" smtClean="0">
                <a:latin typeface="Times New Roman" pitchFamily="18" charset="0"/>
                <a:ea typeface="Montserrat"/>
                <a:cs typeface="Times New Roman" pitchFamily="18" charset="0"/>
                <a:sym typeface="Montserrat"/>
              </a:rPr>
              <a:t>Maximum Profit product-wise is </a:t>
            </a:r>
            <a:r>
              <a:rPr lang="en-IN" sz="1600" dirty="0" smtClean="0">
                <a:latin typeface="Times New Roman" pitchFamily="18" charset="0"/>
                <a:cs typeface="Times New Roman" pitchFamily="18" charset="0"/>
              </a:rPr>
              <a:t>$ 47,97,437.95 for</a:t>
            </a:r>
            <a:r>
              <a:rPr lang="en" sz="1600" dirty="0" smtClean="0">
                <a:latin typeface="Times New Roman" pitchFamily="18" charset="0"/>
                <a:cs typeface="Times New Roman" pitchFamily="18" charset="0"/>
                <a:sym typeface="Montserrat"/>
              </a:rPr>
              <a:t> </a:t>
            </a:r>
            <a:r>
              <a:rPr lang="en" sz="1600" dirty="0" smtClean="0">
                <a:latin typeface="Times New Roman" pitchFamily="18" charset="0"/>
                <a:ea typeface="Montserrat"/>
                <a:cs typeface="Times New Roman" pitchFamily="18" charset="0"/>
                <a:sym typeface="Montserrat"/>
              </a:rPr>
              <a:t>“Paseo”.</a:t>
            </a:r>
          </a:p>
          <a:p>
            <a:pPr marL="452438" lvl="1" indent="-187325" algn="just">
              <a:buSzPct val="100000"/>
              <a:buFont typeface="Wingdings" pitchFamily="2" charset="2"/>
              <a:buChar char="§"/>
            </a:pPr>
            <a:r>
              <a:rPr lang="en" sz="1600" dirty="0" smtClean="0">
                <a:latin typeface="Times New Roman" pitchFamily="18" charset="0"/>
                <a:ea typeface="Montserrat"/>
                <a:cs typeface="Times New Roman" pitchFamily="18" charset="0"/>
                <a:sym typeface="Montserrat"/>
              </a:rPr>
              <a:t>Maximum &amp; minimum discount offered is $ 1,49,677.50 &amp; 0 respectively.</a:t>
            </a:r>
          </a:p>
          <a:p>
            <a:pPr marL="452438" lvl="1" indent="-187325" algn="just">
              <a:buSzPct val="100000"/>
              <a:buFont typeface="Wingdings" pitchFamily="2" charset="2"/>
              <a:buChar char="§"/>
            </a:pPr>
            <a:r>
              <a:rPr lang="en" sz="1600" dirty="0" smtClean="0">
                <a:latin typeface="Times New Roman" pitchFamily="18" charset="0"/>
                <a:ea typeface="Montserrat"/>
                <a:cs typeface="Times New Roman" pitchFamily="18" charset="0"/>
                <a:sym typeface="Montserrat"/>
              </a:rPr>
              <a:t>Maximum sales &amp; profit are for Segment ‘Govenrment’.</a:t>
            </a:r>
          </a:p>
          <a:p>
            <a:pPr marL="452438" lvl="1" indent="-187325" algn="just">
              <a:buSzPct val="100000"/>
              <a:buFont typeface="Wingdings" pitchFamily="2" charset="2"/>
              <a:buChar char="§"/>
            </a:pPr>
            <a:r>
              <a:rPr lang="en" sz="1600" dirty="0" smtClean="0">
                <a:latin typeface="Times New Roman" pitchFamily="18" charset="0"/>
                <a:ea typeface="Montserrat"/>
                <a:cs typeface="Times New Roman" pitchFamily="18" charset="0"/>
                <a:sym typeface="Montserrat"/>
              </a:rPr>
              <a:t>France is the country which makes the maximum percentage of total profit followed by Germany.</a:t>
            </a:r>
          </a:p>
          <a:p>
            <a:pPr marL="265113" lvl="0" indent="-265113" algn="just" rtl="0">
              <a:spcBef>
                <a:spcPts val="0"/>
              </a:spcBef>
              <a:spcAft>
                <a:spcPts val="0"/>
              </a:spcAft>
              <a:buSzPts val="1800"/>
              <a:buFont typeface="Wingdings" pitchFamily="2" charset="2"/>
              <a:buChar char="Ø"/>
            </a:pPr>
            <a:endParaRPr lang="en" sz="1600" dirty="0" smtClean="0">
              <a:latin typeface="Times New Roman" pitchFamily="18" charset="0"/>
              <a:ea typeface="Montserrat"/>
              <a:cs typeface="Times New Roman" pitchFamily="18" charset="0"/>
              <a:sym typeface="Montserrat"/>
            </a:endParaRPr>
          </a:p>
          <a:p>
            <a:pPr marL="265113" lvl="0" indent="-265113" algn="just" rtl="0">
              <a:spcBef>
                <a:spcPts val="0"/>
              </a:spcBef>
              <a:spcAft>
                <a:spcPts val="0"/>
              </a:spcAft>
              <a:buSzPts val="1800"/>
              <a:buFont typeface="Wingdings" pitchFamily="2" charset="2"/>
              <a:buChar char="Ø"/>
            </a:pPr>
            <a:endParaRPr lang="en" sz="1600" dirty="0" smtClean="0">
              <a:latin typeface="Times New Roman" pitchFamily="18" charset="0"/>
              <a:ea typeface="Montserrat"/>
              <a:cs typeface="Times New Roman" pitchFamily="18" charset="0"/>
              <a:sym typeface="Montserrat"/>
            </a:endParaRPr>
          </a:p>
          <a:p>
            <a:pPr marL="265113" lvl="0" indent="-265113" algn="just" rtl="0">
              <a:spcBef>
                <a:spcPts val="0"/>
              </a:spcBef>
              <a:spcAft>
                <a:spcPts val="0"/>
              </a:spcAft>
              <a:buSzPts val="1800"/>
              <a:buFont typeface="Wingdings" pitchFamily="2" charset="2"/>
              <a:buChar char="Ø"/>
            </a:pPr>
            <a:endParaRPr lang="en" sz="1600" dirty="0" smtClean="0">
              <a:latin typeface="Times New Roman" pitchFamily="18" charset="0"/>
              <a:ea typeface="Montserrat"/>
              <a:cs typeface="Times New Roman" pitchFamily="18" charset="0"/>
              <a:sym typeface="Montserrat"/>
            </a:endParaRPr>
          </a:p>
          <a:p>
            <a:pPr marL="265113" lvl="0" indent="-265113" algn="just" rtl="0">
              <a:spcBef>
                <a:spcPts val="0"/>
              </a:spcBef>
              <a:spcAft>
                <a:spcPts val="0"/>
              </a:spcAft>
              <a:buSzPts val="1800"/>
              <a:buFont typeface="Wingdings" pitchFamily="2" charset="2"/>
              <a:buChar char="Ø"/>
            </a:pPr>
            <a:endParaRPr lang="en" sz="1600" dirty="0" smtClean="0">
              <a:latin typeface="Times New Roman" pitchFamily="18" charset="0"/>
              <a:ea typeface="Montserrat"/>
              <a:cs typeface="Times New Roman" pitchFamily="18" charset="0"/>
              <a:sym typeface="Montserrat"/>
            </a:endParaRPr>
          </a:p>
          <a:p>
            <a:pPr marL="0" lvl="0" indent="0" algn="just" rtl="0">
              <a:spcBef>
                <a:spcPts val="0"/>
              </a:spcBef>
              <a:spcAft>
                <a:spcPts val="0"/>
              </a:spcAft>
              <a:buSzPts val="1800"/>
              <a:buNone/>
            </a:pPr>
            <a:endParaRPr lang="en" sz="1600" dirty="0" smtClean="0">
              <a:latin typeface="Times New Roman" pitchFamily="18" charset="0"/>
              <a:ea typeface="Montserrat"/>
              <a:cs typeface="Times New Roman" pitchFamily="18" charset="0"/>
              <a:sym typeface="Montserrat"/>
            </a:endParaRPr>
          </a:p>
          <a:p>
            <a:pPr marL="0" lvl="0" indent="0" algn="just" rtl="0">
              <a:lnSpc>
                <a:spcPct val="100000"/>
              </a:lnSpc>
              <a:spcBef>
                <a:spcPts val="0"/>
              </a:spcBef>
              <a:spcAft>
                <a:spcPts val="0"/>
              </a:spcAft>
              <a:buSzPts val="1800"/>
              <a:buNone/>
            </a:pPr>
            <a:endParaRPr sz="1600" dirty="0">
              <a:latin typeface="Times New Roman" pitchFamily="18" charset="0"/>
              <a:ea typeface="Montserrat"/>
              <a:cs typeface="Times New Roman" pitchFamily="18" charset="0"/>
              <a:sym typeface="Montserrat"/>
            </a:endParaRPr>
          </a:p>
        </p:txBody>
      </p:sp>
      <p:sp>
        <p:nvSpPr>
          <p:cNvPr id="10"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Statistical Analysis using Excel</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graphicFrame>
        <p:nvGraphicFramePr>
          <p:cNvPr id="21" name="Table 20"/>
          <p:cNvGraphicFramePr>
            <a:graphicFrameLocks noGrp="1"/>
          </p:cNvGraphicFramePr>
          <p:nvPr/>
        </p:nvGraphicFramePr>
        <p:xfrm>
          <a:off x="2422570" y="736269"/>
          <a:ext cx="2125680" cy="688770"/>
        </p:xfrm>
        <a:graphic>
          <a:graphicData uri="http://schemas.openxmlformats.org/drawingml/2006/table">
            <a:tbl>
              <a:tblPr/>
              <a:tblGrid>
                <a:gridCol w="878771"/>
                <a:gridCol w="1246909"/>
              </a:tblGrid>
              <a:tr h="344385">
                <a:tc>
                  <a:txBody>
                    <a:bodyPr/>
                    <a:lstStyle/>
                    <a:p>
                      <a:pPr algn="ctr" fontAlgn="ctr"/>
                      <a:r>
                        <a:rPr lang="en-IN" sz="1100" b="1" i="0" u="none" strike="noStrike" dirty="0">
                          <a:solidFill>
                            <a:srgbClr val="000000"/>
                          </a:solidFill>
                          <a:latin typeface="Calibri"/>
                        </a:rPr>
                        <a:t>Total Sales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IN" sz="1100" b="0" i="0" u="none" strike="noStrike" dirty="0">
                          <a:solidFill>
                            <a:srgbClr val="000000"/>
                          </a:solidFill>
                          <a:latin typeface="Calibri"/>
                        </a:rPr>
                        <a:t> $     11,87,26,350.26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r>
              <a:tr h="344385">
                <a:tc>
                  <a:txBody>
                    <a:bodyPr/>
                    <a:lstStyle/>
                    <a:p>
                      <a:pPr algn="ctr" fontAlgn="ctr"/>
                      <a:r>
                        <a:rPr lang="en-IN" sz="1100" b="1" i="0" u="none" strike="noStrike" dirty="0">
                          <a:solidFill>
                            <a:srgbClr val="000000"/>
                          </a:solidFill>
                          <a:latin typeface="Calibri"/>
                        </a:rPr>
                        <a:t>Average Sales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CC3E6"/>
                    </a:solidFill>
                  </a:tcPr>
                </a:tc>
                <a:tc>
                  <a:txBody>
                    <a:bodyPr/>
                    <a:lstStyle/>
                    <a:p>
                      <a:pPr algn="ctr" fontAlgn="ctr"/>
                      <a:r>
                        <a:rPr lang="en-IN" sz="1100" b="0" i="0" u="none" strike="noStrike" dirty="0">
                          <a:solidFill>
                            <a:srgbClr val="000000"/>
                          </a:solidFill>
                          <a:latin typeface="Calibri"/>
                        </a:rPr>
                        <a:t> $             1,69,609.07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CC3E6"/>
                    </a:solidFill>
                  </a:tcPr>
                </a:tc>
              </a:tr>
            </a:tbl>
          </a:graphicData>
        </a:graphic>
      </p:graphicFrame>
      <p:graphicFrame>
        <p:nvGraphicFramePr>
          <p:cNvPr id="22" name="Table 21"/>
          <p:cNvGraphicFramePr>
            <a:graphicFrameLocks noGrp="1"/>
          </p:cNvGraphicFramePr>
          <p:nvPr/>
        </p:nvGraphicFramePr>
        <p:xfrm>
          <a:off x="47499" y="742455"/>
          <a:ext cx="2291939" cy="670708"/>
        </p:xfrm>
        <a:graphic>
          <a:graphicData uri="http://schemas.openxmlformats.org/drawingml/2006/table">
            <a:tbl>
              <a:tblPr/>
              <a:tblGrid>
                <a:gridCol w="1168222"/>
                <a:gridCol w="1123717"/>
              </a:tblGrid>
              <a:tr h="335354">
                <a:tc>
                  <a:txBody>
                    <a:bodyPr/>
                    <a:lstStyle/>
                    <a:p>
                      <a:pPr algn="ctr" fontAlgn="ctr"/>
                      <a:r>
                        <a:rPr lang="en-IN" sz="1100" b="1" i="0" u="none" strike="noStrike">
                          <a:solidFill>
                            <a:srgbClr val="000000"/>
                          </a:solidFill>
                          <a:latin typeface="Calibri"/>
                        </a:rPr>
                        <a:t>Total Units Sold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A65"/>
                    </a:solidFill>
                  </a:tcPr>
                </a:tc>
                <a:tc>
                  <a:txBody>
                    <a:bodyPr/>
                    <a:lstStyle/>
                    <a:p>
                      <a:pPr algn="ctr" fontAlgn="ctr"/>
                      <a:r>
                        <a:rPr lang="en-IN" sz="1100" b="0" i="0" u="none" strike="noStrike">
                          <a:solidFill>
                            <a:srgbClr val="000000"/>
                          </a:solidFill>
                          <a:latin typeface="Calibri"/>
                        </a:rPr>
                        <a:t>           11,25,806.00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A65"/>
                    </a:solidFill>
                  </a:tcPr>
                </a:tc>
              </a:tr>
              <a:tr h="335354">
                <a:tc>
                  <a:txBody>
                    <a:bodyPr/>
                    <a:lstStyle/>
                    <a:p>
                      <a:pPr algn="ctr" fontAlgn="ctr"/>
                      <a:r>
                        <a:rPr lang="en-IN" sz="1100" b="1" i="0" u="none" strike="noStrike">
                          <a:solidFill>
                            <a:srgbClr val="000000"/>
                          </a:solidFill>
                          <a:latin typeface="Calibri"/>
                        </a:rPr>
                        <a:t>Average Units Sold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99"/>
                    </a:solidFill>
                  </a:tcPr>
                </a:tc>
                <a:tc>
                  <a:txBody>
                    <a:bodyPr/>
                    <a:lstStyle/>
                    <a:p>
                      <a:pPr algn="ctr" fontAlgn="ctr"/>
                      <a:r>
                        <a:rPr lang="en-IN" sz="1100" b="0" i="0" u="none" strike="noStrike" dirty="0">
                          <a:solidFill>
                            <a:srgbClr val="000000"/>
                          </a:solidFill>
                          <a:latin typeface="Calibri"/>
                        </a:rPr>
                        <a:t>                   1,608.29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99"/>
                    </a:solidFill>
                  </a:tcPr>
                </a:tc>
              </a:tr>
            </a:tbl>
          </a:graphicData>
        </a:graphic>
      </p:graphicFrame>
      <p:graphicFrame>
        <p:nvGraphicFramePr>
          <p:cNvPr id="24" name="Table 23"/>
          <p:cNvGraphicFramePr>
            <a:graphicFrameLocks noGrp="1"/>
          </p:cNvGraphicFramePr>
          <p:nvPr/>
        </p:nvGraphicFramePr>
        <p:xfrm>
          <a:off x="6970816" y="760019"/>
          <a:ext cx="2101934" cy="665020"/>
        </p:xfrm>
        <a:graphic>
          <a:graphicData uri="http://schemas.openxmlformats.org/drawingml/2006/table">
            <a:tbl>
              <a:tblPr/>
              <a:tblGrid>
                <a:gridCol w="968258"/>
                <a:gridCol w="1133676"/>
              </a:tblGrid>
              <a:tr h="332510">
                <a:tc>
                  <a:txBody>
                    <a:bodyPr/>
                    <a:lstStyle/>
                    <a:p>
                      <a:pPr algn="ctr" fontAlgn="ctr"/>
                      <a:r>
                        <a:rPr lang="en-IN" sz="1100" b="1" i="0" u="none" strike="noStrike" dirty="0">
                          <a:solidFill>
                            <a:srgbClr val="000000"/>
                          </a:solidFill>
                          <a:latin typeface="Calibri"/>
                        </a:rPr>
                        <a:t>Total Profit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18D"/>
                    </a:solidFill>
                  </a:tcPr>
                </a:tc>
                <a:tc>
                  <a:txBody>
                    <a:bodyPr/>
                    <a:lstStyle/>
                    <a:p>
                      <a:pPr algn="ctr" fontAlgn="ctr"/>
                      <a:r>
                        <a:rPr lang="en-IN" sz="1100" b="0" i="0" u="none" strike="noStrike">
                          <a:solidFill>
                            <a:srgbClr val="000000"/>
                          </a:solidFill>
                          <a:latin typeface="Calibri"/>
                        </a:rPr>
                        <a:t> $  1,68,93,702.26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18D"/>
                    </a:solidFill>
                  </a:tcPr>
                </a:tc>
              </a:tr>
              <a:tr h="332510">
                <a:tc>
                  <a:txBody>
                    <a:bodyPr/>
                    <a:lstStyle/>
                    <a:p>
                      <a:pPr algn="ctr" fontAlgn="ctr"/>
                      <a:r>
                        <a:rPr lang="en-IN" sz="1100" b="1" i="0" u="none" strike="noStrike" dirty="0">
                          <a:solidFill>
                            <a:srgbClr val="000000"/>
                          </a:solidFill>
                          <a:latin typeface="Calibri"/>
                        </a:rPr>
                        <a:t>Average Profit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E0B2"/>
                    </a:solidFill>
                  </a:tcPr>
                </a:tc>
                <a:tc>
                  <a:txBody>
                    <a:bodyPr/>
                    <a:lstStyle/>
                    <a:p>
                      <a:pPr algn="ctr" fontAlgn="ctr"/>
                      <a:r>
                        <a:rPr lang="en-IN" sz="1100" b="0" i="0" u="none" strike="noStrike" dirty="0">
                          <a:solidFill>
                            <a:srgbClr val="000000"/>
                          </a:solidFill>
                          <a:latin typeface="Calibri"/>
                        </a:rPr>
                        <a:t> $            24,133.86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E0B2"/>
                    </a:solidFill>
                  </a:tcPr>
                </a:tc>
              </a:tr>
            </a:tbl>
          </a:graphicData>
        </a:graphic>
      </p:graphicFrame>
      <p:graphicFrame>
        <p:nvGraphicFramePr>
          <p:cNvPr id="25" name="Table 24"/>
          <p:cNvGraphicFramePr>
            <a:graphicFrameLocks noGrp="1"/>
          </p:cNvGraphicFramePr>
          <p:nvPr/>
        </p:nvGraphicFramePr>
        <p:xfrm>
          <a:off x="4617357" y="748144"/>
          <a:ext cx="2260600" cy="676896"/>
        </p:xfrm>
        <a:graphic>
          <a:graphicData uri="http://schemas.openxmlformats.org/drawingml/2006/table">
            <a:tbl>
              <a:tblPr/>
              <a:tblGrid>
                <a:gridCol w="1130300"/>
                <a:gridCol w="1130300"/>
              </a:tblGrid>
              <a:tr h="338448">
                <a:tc>
                  <a:txBody>
                    <a:bodyPr/>
                    <a:lstStyle/>
                    <a:p>
                      <a:pPr algn="ctr" fontAlgn="ctr"/>
                      <a:r>
                        <a:rPr lang="en-IN" sz="1100" b="1" i="0" u="none" strike="noStrike">
                          <a:solidFill>
                            <a:srgbClr val="000000"/>
                          </a:solidFill>
                          <a:latin typeface="Calibri"/>
                        </a:rPr>
                        <a:t>Total COGS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IN" sz="1100" b="0" i="0" u="none" strike="noStrike">
                          <a:solidFill>
                            <a:srgbClr val="000000"/>
                          </a:solidFill>
                          <a:latin typeface="Calibri"/>
                        </a:rPr>
                        <a:t> $  10,18,32,648.00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r>
              <a:tr h="338448">
                <a:tc>
                  <a:txBody>
                    <a:bodyPr/>
                    <a:lstStyle/>
                    <a:p>
                      <a:pPr algn="ctr" fontAlgn="ctr"/>
                      <a:r>
                        <a:rPr lang="en-IN" sz="1100" b="1" i="0" u="none" strike="noStrike" dirty="0">
                          <a:solidFill>
                            <a:srgbClr val="000000"/>
                          </a:solidFill>
                          <a:latin typeface="Calibri"/>
                        </a:rPr>
                        <a:t>Average COGS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n-IN" sz="1100" b="0" i="0" u="none" strike="noStrike" dirty="0">
                          <a:solidFill>
                            <a:srgbClr val="000000"/>
                          </a:solidFill>
                          <a:latin typeface="Calibri"/>
                        </a:rPr>
                        <a:t> $          1,45,475.21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r>
            </a:tbl>
          </a:graphicData>
        </a:graphic>
      </p:graphicFrame>
      <p:pic>
        <p:nvPicPr>
          <p:cNvPr id="7169" name="Picture 1"/>
          <p:cNvPicPr>
            <a:picLocks noChangeAspect="1" noChangeArrowheads="1"/>
          </p:cNvPicPr>
          <p:nvPr/>
        </p:nvPicPr>
        <p:blipFill>
          <a:blip r:embed="rId3"/>
          <a:srcRect/>
          <a:stretch>
            <a:fillRect/>
          </a:stretch>
        </p:blipFill>
        <p:spPr bwMode="auto">
          <a:xfrm>
            <a:off x="5854536" y="1686296"/>
            <a:ext cx="3289464" cy="28619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 name="Picture 2"/>
          <p:cNvPicPr>
            <a:picLocks noChangeAspect="1" noChangeArrowheads="1"/>
          </p:cNvPicPr>
          <p:nvPr/>
        </p:nvPicPr>
        <p:blipFill>
          <a:blip r:embed="rId3"/>
          <a:srcRect/>
          <a:stretch>
            <a:fillRect/>
          </a:stretch>
        </p:blipFill>
        <p:spPr bwMode="auto">
          <a:xfrm>
            <a:off x="4939564" y="724394"/>
            <a:ext cx="3943179" cy="2078181"/>
          </a:xfrm>
          <a:prstGeom prst="rect">
            <a:avLst/>
          </a:prstGeom>
          <a:noFill/>
          <a:ln w="9525">
            <a:noFill/>
            <a:miter lim="800000"/>
            <a:headEnd/>
            <a:tailEnd/>
          </a:ln>
        </p:spPr>
      </p:pic>
      <p:pic>
        <p:nvPicPr>
          <p:cNvPr id="9" name="Picture 4"/>
          <p:cNvPicPr>
            <a:picLocks noChangeAspect="1" noChangeArrowheads="1"/>
          </p:cNvPicPr>
          <p:nvPr/>
        </p:nvPicPr>
        <p:blipFill>
          <a:blip r:embed="rId4"/>
          <a:srcRect/>
          <a:stretch>
            <a:fillRect/>
          </a:stretch>
        </p:blipFill>
        <p:spPr bwMode="auto">
          <a:xfrm>
            <a:off x="264343" y="2945081"/>
            <a:ext cx="3832645" cy="2198419"/>
          </a:xfrm>
          <a:prstGeom prst="rect">
            <a:avLst/>
          </a:prstGeom>
          <a:noFill/>
          <a:ln w="9525">
            <a:noFill/>
            <a:miter lim="800000"/>
            <a:headEnd/>
            <a:tailEnd/>
          </a:ln>
        </p:spPr>
      </p:pic>
      <p:sp>
        <p:nvSpPr>
          <p:cNvPr id="10"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Statistical Analysis using Excel</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pic>
        <p:nvPicPr>
          <p:cNvPr id="5122" name="Picture 2"/>
          <p:cNvPicPr>
            <a:picLocks noChangeAspect="1" noChangeArrowheads="1"/>
          </p:cNvPicPr>
          <p:nvPr/>
        </p:nvPicPr>
        <p:blipFill>
          <a:blip r:embed="rId5"/>
          <a:srcRect/>
          <a:stretch>
            <a:fillRect/>
          </a:stretch>
        </p:blipFill>
        <p:spPr bwMode="auto">
          <a:xfrm>
            <a:off x="218209" y="688764"/>
            <a:ext cx="3886200" cy="2196935"/>
          </a:xfrm>
          <a:prstGeom prst="rect">
            <a:avLst/>
          </a:prstGeom>
          <a:noFill/>
          <a:ln w="9525">
            <a:noFill/>
            <a:miter lim="800000"/>
            <a:headEnd/>
            <a:tailEnd/>
          </a:ln>
        </p:spPr>
      </p:pic>
      <p:pic>
        <p:nvPicPr>
          <p:cNvPr id="5124" name="Picture 4"/>
          <p:cNvPicPr>
            <a:picLocks noChangeAspect="1" noChangeArrowheads="1"/>
          </p:cNvPicPr>
          <p:nvPr/>
        </p:nvPicPr>
        <p:blipFill>
          <a:blip r:embed="rId6"/>
          <a:srcRect/>
          <a:stretch>
            <a:fillRect/>
          </a:stretch>
        </p:blipFill>
        <p:spPr bwMode="auto">
          <a:xfrm>
            <a:off x="4916383" y="2923059"/>
            <a:ext cx="3962895" cy="21714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a:spLocks noGrp="1"/>
          </p:cNvSpPr>
          <p:nvPr>
            <p:ph type="body" idx="1"/>
          </p:nvPr>
        </p:nvSpPr>
        <p:spPr>
          <a:xfrm>
            <a:off x="154236" y="878529"/>
            <a:ext cx="2644048" cy="3340931"/>
          </a:xfrm>
          <a:prstGeom prst="rect">
            <a:avLst/>
          </a:prstGeom>
          <a:noFill/>
          <a:ln>
            <a:noFill/>
          </a:ln>
        </p:spPr>
        <p:txBody>
          <a:bodyPr spcFirstLastPara="1" wrap="square" lIns="91425" tIns="91425" rIns="91425" bIns="91425" anchor="t" anchorCtr="0">
            <a:normAutofit lnSpcReduction="10000"/>
          </a:bodyPr>
          <a:lstStyle/>
          <a:p>
            <a:pPr marL="265113" lvl="0" indent="-265113" algn="just" rtl="0">
              <a:spcBef>
                <a:spcPts val="0"/>
              </a:spcBef>
              <a:spcAft>
                <a:spcPts val="0"/>
              </a:spcAft>
              <a:buSzPts val="1800"/>
              <a:buFont typeface="Wingdings" pitchFamily="2" charset="2"/>
              <a:buChar char="Ø"/>
            </a:pPr>
            <a:r>
              <a:rPr lang="en-IN" sz="1600" dirty="0" smtClean="0">
                <a:latin typeface="Times New Roman" pitchFamily="18" charset="0"/>
                <a:ea typeface="Montserrat"/>
                <a:cs typeface="Times New Roman" pitchFamily="18" charset="0"/>
                <a:sym typeface="Montserrat"/>
              </a:rPr>
              <a:t>Country-wise ‘Total Sales and Profit’ are represented using a column chart.</a:t>
            </a:r>
          </a:p>
          <a:p>
            <a:pPr marL="0" lvl="0" indent="0" algn="just" rtl="0">
              <a:spcBef>
                <a:spcPts val="0"/>
              </a:spcBef>
              <a:spcAft>
                <a:spcPts val="0"/>
              </a:spcAft>
              <a:buSzPts val="1800"/>
              <a:buFont typeface="Wingdings" pitchFamily="2" charset="2"/>
              <a:buChar char="Ø"/>
            </a:pPr>
            <a:endParaRPr lang="en-IN" sz="1600" dirty="0" smtClean="0">
              <a:latin typeface="Times New Roman" pitchFamily="18" charset="0"/>
              <a:ea typeface="Montserrat"/>
              <a:cs typeface="Times New Roman" pitchFamily="18" charset="0"/>
              <a:sym typeface="Montserrat"/>
            </a:endParaRPr>
          </a:p>
          <a:p>
            <a:pPr marL="265113" lvl="0" indent="-265113" algn="just" rtl="0">
              <a:spcBef>
                <a:spcPts val="0"/>
              </a:spcBef>
              <a:spcAft>
                <a:spcPts val="0"/>
              </a:spcAft>
              <a:buSzPts val="1800"/>
              <a:buFont typeface="Wingdings" pitchFamily="2" charset="2"/>
              <a:buChar char="Ø"/>
            </a:pPr>
            <a:r>
              <a:rPr lang="en-IN" sz="1600" dirty="0" smtClean="0">
                <a:latin typeface="Times New Roman" pitchFamily="18" charset="0"/>
                <a:ea typeface="Montserrat"/>
                <a:cs typeface="Times New Roman" pitchFamily="18" charset="0"/>
                <a:sym typeface="Montserrat"/>
              </a:rPr>
              <a:t>From the analysis, it can be seen that United States of America has the highest sales where as Mexico has the minimum sales.</a:t>
            </a:r>
          </a:p>
          <a:p>
            <a:pPr marL="0" lvl="0" indent="0" algn="just" rtl="0">
              <a:spcBef>
                <a:spcPts val="0"/>
              </a:spcBef>
              <a:spcAft>
                <a:spcPts val="0"/>
              </a:spcAft>
              <a:buSzPts val="1800"/>
              <a:buFont typeface="Wingdings" pitchFamily="2" charset="2"/>
              <a:buChar char="Ø"/>
            </a:pPr>
            <a:endParaRPr lang="en-IN" sz="1600" dirty="0" smtClean="0">
              <a:latin typeface="Times New Roman" pitchFamily="18" charset="0"/>
              <a:ea typeface="Montserrat"/>
              <a:cs typeface="Times New Roman" pitchFamily="18" charset="0"/>
              <a:sym typeface="Montserrat"/>
            </a:endParaRPr>
          </a:p>
          <a:p>
            <a:pPr marL="265113" lvl="0" indent="-265113" algn="just" rtl="0">
              <a:spcBef>
                <a:spcPts val="0"/>
              </a:spcBef>
              <a:spcAft>
                <a:spcPts val="0"/>
              </a:spcAft>
              <a:buSzPts val="1800"/>
              <a:buFont typeface="Wingdings" pitchFamily="2" charset="2"/>
              <a:buChar char="Ø"/>
            </a:pPr>
            <a:r>
              <a:rPr lang="en-IN" sz="1600" dirty="0" smtClean="0">
                <a:latin typeface="Times New Roman" pitchFamily="18" charset="0"/>
                <a:ea typeface="Montserrat"/>
                <a:cs typeface="Times New Roman" pitchFamily="18" charset="0"/>
                <a:sym typeface="Montserrat"/>
              </a:rPr>
              <a:t>Similarly, France has the highest profit whereas Mexico has minimum profit.</a:t>
            </a:r>
            <a:endParaRPr sz="1600" dirty="0">
              <a:latin typeface="Times New Roman" pitchFamily="18" charset="0"/>
              <a:ea typeface="Montserrat"/>
              <a:cs typeface="Times New Roman" pitchFamily="18" charset="0"/>
              <a:sym typeface="Montserrat"/>
            </a:endParaRPr>
          </a:p>
        </p:txBody>
      </p:sp>
      <p:pic>
        <p:nvPicPr>
          <p:cNvPr id="2050" name="Picture 2"/>
          <p:cNvPicPr>
            <a:picLocks noChangeAspect="1" noChangeArrowheads="1"/>
          </p:cNvPicPr>
          <p:nvPr/>
        </p:nvPicPr>
        <p:blipFill>
          <a:blip r:embed="rId3"/>
          <a:srcRect/>
          <a:stretch>
            <a:fillRect/>
          </a:stretch>
        </p:blipFill>
        <p:spPr bwMode="auto">
          <a:xfrm>
            <a:off x="2853369" y="731014"/>
            <a:ext cx="6290631" cy="4127425"/>
          </a:xfrm>
          <a:prstGeom prst="rect">
            <a:avLst/>
          </a:prstGeom>
          <a:noFill/>
          <a:ln w="9525">
            <a:noFill/>
            <a:miter lim="800000"/>
            <a:headEnd/>
            <a:tailEnd/>
          </a:ln>
        </p:spPr>
      </p:pic>
      <p:sp>
        <p:nvSpPr>
          <p:cNvPr id="6"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Graphical Analysis using Excel</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91069" y="3029803"/>
            <a:ext cx="8615544" cy="2113697"/>
          </a:xfrm>
          <a:prstGeom prst="rect">
            <a:avLst/>
          </a:prstGeom>
          <a:noFill/>
          <a:ln w="9525">
            <a:noFill/>
            <a:miter lim="800000"/>
            <a:headEnd/>
            <a:tailEnd/>
          </a:ln>
        </p:spPr>
      </p:pic>
      <p:sp>
        <p:nvSpPr>
          <p:cNvPr id="7" name="Google Shape;93;p19"/>
          <p:cNvSpPr txBox="1">
            <a:spLocks/>
          </p:cNvSpPr>
          <p:nvPr/>
        </p:nvSpPr>
        <p:spPr>
          <a:xfrm>
            <a:off x="181531" y="487020"/>
            <a:ext cx="8798696" cy="2638318"/>
          </a:xfrm>
          <a:prstGeom prst="rect">
            <a:avLst/>
          </a:prstGeom>
          <a:noFill/>
          <a:ln>
            <a:noFill/>
          </a:ln>
        </p:spPr>
        <p:txBody>
          <a:bodyPr spcFirstLastPara="1" vert="horz" wrap="square" lIns="91425" tIns="91425" rIns="91425" bIns="91425" rtlCol="0" anchor="t" anchorCtr="0">
            <a:noAutofit/>
          </a:bodyPr>
          <a:lstStyle/>
          <a:p>
            <a:pPr marL="265113" marR="0" lvl="0" indent="-265113" algn="just" defTabSz="914400" rtl="0" eaLnBrk="1" fontAlgn="auto" latinLnBrk="0" hangingPunct="1">
              <a:lnSpc>
                <a:spcPct val="100000"/>
              </a:lnSpc>
              <a:spcBef>
                <a:spcPts val="0"/>
              </a:spcBef>
              <a:spcAft>
                <a:spcPts val="0"/>
              </a:spcAft>
              <a:buClrTx/>
              <a:buSzPts val="1800"/>
              <a:buFont typeface="Wingdings" pitchFamily="2" charset="2"/>
              <a:buChar char="Ø"/>
              <a:tabLst/>
              <a:defRPr/>
            </a:pPr>
            <a:r>
              <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rPr>
              <a:t>Using a line chart, total units Sold during the Month of a particular year is represented</a:t>
            </a:r>
            <a:r>
              <a:rPr kumimoji="0" lang="en-IN" sz="1600" b="0" i="0" u="none" strike="noStrike" kern="1200" cap="none" spc="0" normalizeH="0" noProof="0" dirty="0" smtClean="0">
                <a:ln>
                  <a:noFill/>
                </a:ln>
                <a:solidFill>
                  <a:schemeClr val="tx1"/>
                </a:solidFill>
                <a:effectLst/>
                <a:uLnTx/>
                <a:uFillTx/>
                <a:latin typeface="Times New Roman" pitchFamily="18" charset="0"/>
                <a:ea typeface="Montserrat"/>
                <a:cs typeface="Times New Roman" pitchFamily="18" charset="0"/>
                <a:sym typeface="Montserrat"/>
              </a:rPr>
              <a:t> here</a:t>
            </a:r>
            <a:r>
              <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rPr>
              <a:t>.</a:t>
            </a:r>
          </a:p>
          <a:p>
            <a:pPr marL="265113" marR="0" lvl="0" indent="-265113" algn="just" defTabSz="914400" rtl="0" eaLnBrk="1" fontAlgn="auto" latinLnBrk="0" hangingPunct="1">
              <a:lnSpc>
                <a:spcPct val="100000"/>
              </a:lnSpc>
              <a:spcBef>
                <a:spcPts val="0"/>
              </a:spcBef>
              <a:spcAft>
                <a:spcPts val="0"/>
              </a:spcAft>
              <a:buClrTx/>
              <a:buSzPts val="1800"/>
              <a:tabLst/>
              <a:defRPr/>
            </a:pPr>
            <a:endPar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endParaRPr>
          </a:p>
          <a:p>
            <a:pPr marL="265113" marR="0" lvl="0" indent="-265113" algn="just" defTabSz="914400" rtl="0" eaLnBrk="1" fontAlgn="auto" latinLnBrk="0" hangingPunct="1">
              <a:lnSpc>
                <a:spcPct val="100000"/>
              </a:lnSpc>
              <a:spcBef>
                <a:spcPts val="0"/>
              </a:spcBef>
              <a:spcAft>
                <a:spcPts val="0"/>
              </a:spcAft>
              <a:buClrTx/>
              <a:buSzPts val="1800"/>
              <a:buFont typeface="Wingdings" pitchFamily="2" charset="2"/>
              <a:buChar char="Ø"/>
              <a:tabLst/>
              <a:defRPr/>
            </a:pPr>
            <a:r>
              <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rPr>
              <a:t>From the analysis, it can be seen that in 2013, maximum units sold in the month of October whereas minimum Units sold in month of September.</a:t>
            </a:r>
          </a:p>
          <a:p>
            <a:pPr marL="0" marR="0" lvl="0" indent="0" algn="just" defTabSz="914400" rtl="0" eaLnBrk="1" fontAlgn="auto" latinLnBrk="0" hangingPunct="1">
              <a:lnSpc>
                <a:spcPct val="100000"/>
              </a:lnSpc>
              <a:spcBef>
                <a:spcPts val="0"/>
              </a:spcBef>
              <a:spcAft>
                <a:spcPts val="0"/>
              </a:spcAft>
              <a:buClrTx/>
              <a:buSzPts val="1800"/>
              <a:buFont typeface="Wingdings" pitchFamily="2" charset="2"/>
              <a:buChar char="Ø"/>
              <a:tabLst/>
              <a:defRPr/>
            </a:pPr>
            <a:endPar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endParaRPr>
          </a:p>
          <a:p>
            <a:pPr marL="265113" lvl="0" indent="-265113" algn="just">
              <a:buClrTx/>
              <a:buSzPts val="1800"/>
              <a:buFont typeface="Wingdings" pitchFamily="2" charset="2"/>
              <a:buChar char="Ø"/>
            </a:pPr>
            <a:r>
              <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rPr>
              <a:t>Similarly</a:t>
            </a:r>
            <a:r>
              <a:rPr lang="en-IN" sz="1600" kern="1200" dirty="0" smtClean="0">
                <a:solidFill>
                  <a:schemeClr val="tx1"/>
                </a:solidFill>
                <a:latin typeface="Times New Roman" pitchFamily="18" charset="0"/>
                <a:ea typeface="Montserrat"/>
                <a:cs typeface="Times New Roman" pitchFamily="18" charset="0"/>
                <a:sym typeface="Montserrat"/>
              </a:rPr>
              <a:t>, in 2014, maximum units sold in the month of October whereas minimum Units sold in month of May.</a:t>
            </a:r>
          </a:p>
          <a:p>
            <a:pPr marL="265113" lvl="0" indent="-265113" algn="just">
              <a:buClrTx/>
              <a:buSzPts val="1800"/>
              <a:buFont typeface="Wingdings" pitchFamily="2" charset="2"/>
              <a:buChar char="Ø"/>
            </a:pPr>
            <a:endParaRPr kumimoji="0" lang="en-IN" sz="1600" b="0" i="0" u="none" strike="noStrike" kern="1200" cap="none" spc="0" normalizeH="0" baseline="0" noProof="0" dirty="0" smtClean="0">
              <a:ln>
                <a:noFill/>
              </a:ln>
              <a:solidFill>
                <a:schemeClr val="tx1"/>
              </a:solidFill>
              <a:effectLst/>
              <a:uLnTx/>
              <a:uFillTx/>
              <a:latin typeface="Times New Roman" pitchFamily="18" charset="0"/>
              <a:ea typeface="Montserrat"/>
              <a:cs typeface="Times New Roman" pitchFamily="18" charset="0"/>
              <a:sym typeface="Montserrat"/>
            </a:endParaRPr>
          </a:p>
          <a:p>
            <a:pPr marL="265113" lvl="0" indent="-265113" algn="just">
              <a:buClrTx/>
              <a:buSzPts val="1800"/>
              <a:buFont typeface="Wingdings" pitchFamily="2" charset="2"/>
              <a:buChar char="Ø"/>
            </a:pPr>
            <a:r>
              <a:rPr lang="en-IN" sz="1600" kern="1200" dirty="0" smtClean="0">
                <a:solidFill>
                  <a:schemeClr val="tx1"/>
                </a:solidFill>
                <a:latin typeface="Times New Roman" pitchFamily="18" charset="0"/>
                <a:ea typeface="Montserrat"/>
                <a:cs typeface="Times New Roman" pitchFamily="18" charset="0"/>
                <a:sym typeface="Montserrat"/>
              </a:rPr>
              <a:t>During this period, the maximum units sold is ‘1,05,482’ Which belongs to October 2014 whereas minimum units sold is ‘50,601’ which belongs to September 2013.</a:t>
            </a:r>
            <a:endParaRPr kumimoji="0" lang="en-IN" sz="1600" b="0" i="0" u="none" strike="noStrike" kern="1200" cap="none" spc="0" normalizeH="0" baseline="0" noProof="0" dirty="0">
              <a:ln>
                <a:noFill/>
              </a:ln>
              <a:solidFill>
                <a:schemeClr val="tx1"/>
              </a:solidFill>
              <a:effectLst/>
              <a:uLnTx/>
              <a:uFillTx/>
              <a:latin typeface="Times New Roman" pitchFamily="18" charset="0"/>
              <a:ea typeface="Montserrat"/>
              <a:cs typeface="Times New Roman" pitchFamily="18" charset="0"/>
              <a:sym typeface="Montserrat"/>
            </a:endParaRPr>
          </a:p>
        </p:txBody>
      </p:sp>
      <p:sp>
        <p:nvSpPr>
          <p:cNvPr id="6" name="Google Shape;98;p20"/>
          <p:cNvSpPr txBox="1">
            <a:spLocks/>
          </p:cNvSpPr>
          <p:nvPr/>
        </p:nvSpPr>
        <p:spPr>
          <a:xfrm>
            <a:off x="311700" y="21100"/>
            <a:ext cx="8520600" cy="584542"/>
          </a:xfrm>
          <a:prstGeom prst="rect">
            <a:avLst/>
          </a:prstGeom>
          <a:noFill/>
          <a:ln>
            <a:noFill/>
          </a:ln>
        </p:spPr>
        <p:txBody>
          <a:bodyPr spcFirstLastPara="1" vert="horz" wrap="square" lIns="91425" tIns="91425" rIns="91425" bIns="91425" rtlCol="0" anchor="t" anchorCtr="0">
            <a:noAutofit/>
          </a:bodyPr>
          <a:lstStyle/>
          <a:p>
            <a:pPr lvl="0">
              <a:buClrTx/>
              <a:buSzPts val="4200"/>
            </a:pPr>
            <a:r>
              <a:rPr lang="en" sz="2400" b="1" u="sng" dirty="0" smtClean="0">
                <a:solidFill>
                  <a:srgbClr val="04A57E"/>
                </a:solidFill>
                <a:effectLst>
                  <a:outerShdw blurRad="38100" dist="38100" dir="2700000" algn="tl">
                    <a:srgbClr val="000000">
                      <a:alpha val="43137"/>
                    </a:srgbClr>
                  </a:outerShdw>
                </a:effectLst>
                <a:latin typeface="Trebuchet MS" pitchFamily="34" charset="0"/>
                <a:ea typeface="Montserrat"/>
                <a:cs typeface="Montserrat"/>
                <a:sym typeface="Montserrat"/>
              </a:rPr>
              <a:t>Graphical Analysis using Excel</a:t>
            </a:r>
            <a:endParaRPr kumimoji="0" lang="en-IN" sz="2400" b="1" i="0" u="sng" strike="noStrike" kern="1200" cap="none" spc="0" normalizeH="0" baseline="0" noProof="0" dirty="0">
              <a:ln>
                <a:noFill/>
              </a:ln>
              <a:solidFill>
                <a:srgbClr val="04A57E"/>
              </a:solidFill>
              <a:effectLst>
                <a:outerShdw blurRad="38100" dist="38100" dir="2700000" algn="tl">
                  <a:srgbClr val="000000">
                    <a:alpha val="43137"/>
                  </a:srgbClr>
                </a:outerShdw>
              </a:effectLst>
              <a:uLnTx/>
              <a:uFillTx/>
              <a:latin typeface="Trebuchet MS" pitchFamily="34" charset="0"/>
              <a:ea typeface="Montserrat"/>
              <a:cs typeface="Montserrat"/>
              <a:sym typeface="Montserra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3254</TotalTime>
  <Words>2392</Words>
  <Application>Microsoft Office PowerPoint</Application>
  <PresentationFormat>On-screen Show (16:9)</PresentationFormat>
  <Paragraphs>177</Paragraphs>
  <Slides>31</Slides>
  <Notes>31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41" baseType="lpstr">
      <vt:lpstr>Arial</vt:lpstr>
      <vt:lpstr>Times New Roman</vt:lpstr>
      <vt:lpstr>Trebuchet MS</vt:lpstr>
      <vt:lpstr>Montserrat</vt:lpstr>
      <vt:lpstr>Montserrat SemiBold</vt:lpstr>
      <vt:lpstr>Wingdings</vt:lpstr>
      <vt:lpstr>Calibri</vt:lpstr>
      <vt:lpstr>Office Theme</vt:lpstr>
      <vt:lpstr>Worksheet</vt:lpstr>
      <vt:lpstr>Packager Shell Object</vt:lpstr>
      <vt:lpstr>Slide 1</vt:lpstr>
      <vt:lpstr>Slide 2</vt:lpstr>
      <vt:lpstr>Slide 3</vt:lpstr>
      <vt:lpstr>Slide 4</vt:lpstr>
      <vt:lpstr>Slide 5</vt:lpstr>
      <vt:lpstr>Slide 6</vt:lpstr>
      <vt:lpstr>Slide 7</vt:lpstr>
      <vt:lpstr>Slide 8</vt:lpstr>
      <vt:lpstr>Slide 9</vt:lpstr>
      <vt:lpstr>Slide 10</vt:lpstr>
      <vt:lpstr>Slide 11</vt:lpstr>
      <vt:lpstr>SQL Queries on the Imported Data into the SQL Server</vt:lpstr>
      <vt:lpstr>SQL Queries on the Imported Data into the SQL Server</vt:lpstr>
      <vt:lpstr>SQL Queries on the Imported Data into the SQL Server</vt:lpstr>
      <vt:lpstr>SQL Queries on the Imported Data into the SQL Server</vt:lpstr>
      <vt:lpstr>SQL Queries on the Imported Data into the SQL Server</vt:lpstr>
      <vt:lpstr>SQL Queries on the Imported Data into the SQL Server</vt:lpstr>
      <vt:lpstr>SQL Queries on the Imported Data into the SQL Server</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Gaurav Kumar</cp:lastModifiedBy>
  <cp:revision>125</cp:revision>
  <dcterms:modified xsi:type="dcterms:W3CDTF">2023-10-04T18:21:55Z</dcterms:modified>
</cp:coreProperties>
</file>